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9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2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3" r:id="rId13"/>
    <p:sldId id="271" r:id="rId14"/>
    <p:sldId id="270" r:id="rId15"/>
    <p:sldId id="272" r:id="rId16"/>
    <p:sldId id="274" r:id="rId17"/>
    <p:sldId id="275" r:id="rId18"/>
    <p:sldId id="276" r:id="rId19"/>
    <p:sldId id="277" r:id="rId20"/>
    <p:sldId id="279" r:id="rId21"/>
    <p:sldId id="278" r:id="rId22"/>
    <p:sldId id="258" r:id="rId23"/>
  </p:sldIdLst>
  <p:sldSz cx="9144000" cy="6858000" type="screen4x3"/>
  <p:notesSz cx="6858000" cy="97107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77339" autoAdjust="0"/>
  </p:normalViewPr>
  <p:slideViewPr>
    <p:cSldViewPr>
      <p:cViewPr varScale="1">
        <p:scale>
          <a:sx n="56" d="100"/>
          <a:sy n="56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C25EF9-55ED-4011-AC8C-C79E481CA711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096BE4-B450-422D-8E8B-1B7EAA961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52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План</a:t>
            </a:r>
            <a:r>
              <a:rPr lang="ru-RU" baseline="0" dirty="0" smtClean="0"/>
              <a:t> презентации: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Внедрение на </a:t>
            </a:r>
            <a:r>
              <a:rPr lang="en-US" baseline="0" dirty="0" smtClean="0"/>
              <a:t>oracle – </a:t>
            </a:r>
            <a:r>
              <a:rPr lang="ru-RU" baseline="0" dirty="0" smtClean="0"/>
              <a:t>что для этого нужно? (цены, серверы и т.п.)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Основные понятия (БД, схема, Версионность, </a:t>
            </a:r>
            <a:r>
              <a:rPr lang="en-US" baseline="0" dirty="0" smtClean="0"/>
              <a:t>RAC</a:t>
            </a:r>
            <a:r>
              <a:rPr lang="ru-RU" baseline="0" dirty="0" smtClean="0"/>
              <a:t>,</a:t>
            </a:r>
            <a:r>
              <a:rPr lang="en-US" baseline="0" dirty="0" smtClean="0"/>
              <a:t> </a:t>
            </a:r>
            <a:r>
              <a:rPr lang="ru-RU" baseline="0" dirty="0" err="1" smtClean="0"/>
              <a:t>логи</a:t>
            </a:r>
            <a:r>
              <a:rPr lang="ru-RU" baseline="0" dirty="0" smtClean="0"/>
              <a:t>, табличные пространства,</a:t>
            </a:r>
            <a:r>
              <a:rPr lang="en-US" baseline="0" dirty="0" smtClean="0"/>
              <a:t> </a:t>
            </a:r>
            <a:r>
              <a:rPr lang="ru-RU" baseline="0" dirty="0" smtClean="0"/>
              <a:t> </a:t>
            </a:r>
            <a:r>
              <a:rPr lang="en-US" baseline="0" dirty="0" smtClean="0"/>
              <a:t>listener, </a:t>
            </a:r>
            <a:r>
              <a:rPr lang="en-US" baseline="0" dirty="0" err="1" smtClean="0"/>
              <a:t>sysdba</a:t>
            </a:r>
            <a:r>
              <a:rPr lang="en-US" baseline="0" dirty="0" smtClean="0"/>
              <a:t>, alert log</a:t>
            </a:r>
            <a:r>
              <a:rPr lang="ru-RU" baseline="0" dirty="0" smtClean="0"/>
              <a:t>) </a:t>
            </a: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en-US" baseline="0" dirty="0" smtClean="0"/>
              <a:t>“Oracle </a:t>
            </a:r>
            <a:r>
              <a:rPr lang="ru-RU" baseline="0" dirty="0" smtClean="0"/>
              <a:t>совместимо</a:t>
            </a:r>
            <a:r>
              <a:rPr lang="en-US" baseline="0" dirty="0" smtClean="0"/>
              <a:t>”</a:t>
            </a:r>
            <a:r>
              <a:rPr lang="ru-RU" baseline="0" dirty="0" smtClean="0"/>
              <a:t> – особенности разработки (длинна индексов, текстовые строки, </a:t>
            </a:r>
            <a:r>
              <a:rPr lang="en-US" baseline="0" dirty="0" smtClean="0"/>
              <a:t>NULL </a:t>
            </a:r>
            <a:r>
              <a:rPr lang="ru-RU" baseline="0" dirty="0" smtClean="0"/>
              <a:t>при сортировке, временные таблицы</a:t>
            </a:r>
            <a:r>
              <a:rPr lang="en-US" baseline="0" dirty="0" smtClean="0"/>
              <a:t>, </a:t>
            </a:r>
            <a:r>
              <a:rPr lang="ru-RU" baseline="0" dirty="0" smtClean="0"/>
              <a:t>ИОТ)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Известные «особенности» работы 1С </a:t>
            </a:r>
            <a:r>
              <a:rPr lang="en-US" baseline="0" dirty="0" smtClean="0"/>
              <a:t>c Oracle Database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Первичная настройка </a:t>
            </a:r>
            <a:r>
              <a:rPr lang="en-US" baseline="0" dirty="0" smtClean="0"/>
              <a:t>Oracle Database </a:t>
            </a:r>
            <a:r>
              <a:rPr lang="ru-RU" baseline="0" dirty="0" smtClean="0"/>
              <a:t>для работы с 1С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Тонкая настройка</a:t>
            </a:r>
            <a:r>
              <a:rPr lang="en-US" baseline="0" dirty="0" smtClean="0"/>
              <a:t> Oracle Database </a:t>
            </a:r>
            <a:r>
              <a:rPr lang="ru-RU" baseline="0" dirty="0" smtClean="0"/>
              <a:t>для работы с 1С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Из запрещенного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Помощники администрирования (ЦУП, </a:t>
            </a:r>
            <a:r>
              <a:rPr lang="en-US" baseline="0" dirty="0" smtClean="0"/>
              <a:t>TOAD, Spotlight, SQL Developer, EM</a:t>
            </a:r>
            <a:r>
              <a:rPr lang="ru-RU" baseline="0" dirty="0" smtClean="0"/>
              <a:t>)</a:t>
            </a:r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baseline="0" dirty="0" smtClean="0"/>
              <a:t>Для чего нужно внедрять </a:t>
            </a:r>
            <a:r>
              <a:rPr lang="en-US" baseline="0" dirty="0" smtClean="0"/>
              <a:t>Oracle</a:t>
            </a:r>
            <a:endParaRPr lang="ru-RU" baseline="0" dirty="0" smtClean="0"/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endParaRPr lang="ru-RU" baseline="0" dirty="0" smtClean="0"/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endParaRPr lang="ru-RU" baseline="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baseline="0" dirty="0" smtClean="0"/>
              <a:t>Здравствуйте, Коллеги. Мой доклад будет о работе платформы 1С с СУБД </a:t>
            </a:r>
            <a:r>
              <a:rPr lang="en-US" baseline="0" dirty="0" smtClean="0"/>
              <a:t>Oracle Database</a:t>
            </a:r>
            <a:r>
              <a:rPr lang="ru-RU" baseline="0" dirty="0" smtClean="0"/>
              <a:t>. Пока что не так много внедрений решений 1С, в которых в качестве СУБД использовалась бы </a:t>
            </a:r>
            <a:r>
              <a:rPr lang="en-US" baseline="0" dirty="0" smtClean="0"/>
              <a:t>Oracle Database</a:t>
            </a:r>
            <a:r>
              <a:rPr lang="ru-RU" baseline="0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baseline="0" dirty="0" smtClean="0"/>
              <a:t>Соответственно информации о работе 1С с этой СУБД тоже не много. В своё время ничего более-менее подходящего и подробного по этому вопросу я не нашел. В основном касательно работы СУБД </a:t>
            </a:r>
            <a:r>
              <a:rPr lang="en-US" baseline="0" dirty="0" smtClean="0"/>
              <a:t>Oracle </a:t>
            </a:r>
            <a:r>
              <a:rPr lang="ru-RU" baseline="0" dirty="0" smtClean="0"/>
              <a:t>с платформой 1С встречаются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baseline="0" dirty="0" smtClean="0"/>
              <a:t>2 противоречивых мнения: 1) Оптимисты говорят «Это же </a:t>
            </a:r>
            <a:r>
              <a:rPr lang="en-US" baseline="0" dirty="0" smtClean="0"/>
              <a:t>Oracle – </a:t>
            </a:r>
            <a:r>
              <a:rPr lang="ru-RU" baseline="0" dirty="0" smtClean="0"/>
              <a:t>промышленная СУБД, надежная, быстрая, проверенная» 2) Пессимисты – «Это же 1С. Пока они работу с </a:t>
            </a:r>
            <a:r>
              <a:rPr lang="en-US" baseline="0" dirty="0" smtClean="0"/>
              <a:t>Oracle </a:t>
            </a:r>
            <a:r>
              <a:rPr lang="ru-RU" baseline="0" dirty="0" smtClean="0"/>
              <a:t>отладят….»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baseline="0" dirty="0" smtClean="0"/>
              <a:t>Истина как всегда где то в середине. Собственно далее попытаемся разобраться и аргументировать все положительный и отрицательные стороны. Для отрицательных так же приведу возможные решения… если они есть. И в конце доклада постараюсь резюмировать, когда же всё таки имеет смысл использовать </a:t>
            </a:r>
            <a:r>
              <a:rPr lang="en-US" baseline="0" dirty="0" smtClean="0"/>
              <a:t>Oracle</a:t>
            </a:r>
            <a:r>
              <a:rPr lang="ru-RU" baseline="0" dirty="0" smtClean="0"/>
              <a:t>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Отсутствие </a:t>
            </a:r>
            <a:r>
              <a:rPr lang="en-US" dirty="0" smtClean="0"/>
              <a:t>IOT </a:t>
            </a:r>
            <a:r>
              <a:rPr lang="ru-RU" dirty="0" smtClean="0"/>
              <a:t>конечно жестоко.</a:t>
            </a:r>
            <a:r>
              <a:rPr lang="ru-RU" baseline="0" dirty="0" smtClean="0"/>
              <a:t> Очень странно при этом наблюдать тесты «запись в </a:t>
            </a:r>
            <a:r>
              <a:rPr lang="en-US" baseline="0" dirty="0" smtClean="0"/>
              <a:t>oracle </a:t>
            </a:r>
            <a:r>
              <a:rPr lang="ru-RU" baseline="0" dirty="0" smtClean="0"/>
              <a:t>быстрее»… или «чтение в </a:t>
            </a:r>
            <a:r>
              <a:rPr lang="en-US" baseline="0" dirty="0" smtClean="0"/>
              <a:t>oracle </a:t>
            </a:r>
            <a:r>
              <a:rPr lang="ru-RU" baseline="0" dirty="0" smtClean="0"/>
              <a:t>медленнее…». Сам как таковой </a:t>
            </a:r>
            <a:r>
              <a:rPr lang="en-US" baseline="0" dirty="0" smtClean="0"/>
              <a:t>oracle </a:t>
            </a:r>
            <a:r>
              <a:rPr lang="ru-RU" baseline="0" dirty="0" smtClean="0"/>
              <a:t>здесь не причём. В </a:t>
            </a:r>
            <a:r>
              <a:rPr lang="en-US" baseline="0" dirty="0" smtClean="0"/>
              <a:t>IOT </a:t>
            </a:r>
            <a:r>
              <a:rPr lang="ru-RU" baseline="0" dirty="0" err="1" smtClean="0"/>
              <a:t>медленне</a:t>
            </a:r>
            <a:r>
              <a:rPr lang="ru-RU" baseline="0" dirty="0" smtClean="0"/>
              <a:t> запись и быстрее чтение, как и для кластерного индекса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Не хочется произносить</a:t>
            </a:r>
            <a:r>
              <a:rPr lang="ru-RU" baseline="0" dirty="0" smtClean="0"/>
              <a:t> слова «баги», но всё-таки придётся.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Слайд отчасти дублирует предыдущие</a:t>
            </a:r>
            <a:endParaRPr lang="ru-RU" dirty="0" smtClean="0"/>
          </a:p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В перечислениях</a:t>
            </a:r>
            <a:r>
              <a:rPr lang="ru-RU" baseline="0" dirty="0" smtClean="0"/>
              <a:t> обращение к реквизиту «порядок» приводит к ошибке. 1С выпускает и выпускает «основной инструмент разработчика» и «флагманский продукт» «не обращая внимания» на эту ошибку. Это значит просто что даже первичного тестирования работоспособности на </a:t>
            </a:r>
            <a:r>
              <a:rPr lang="en-US" baseline="0" dirty="0" smtClean="0"/>
              <a:t>oracle </a:t>
            </a:r>
            <a:r>
              <a:rPr lang="ru-RU" baseline="0" dirty="0" smtClean="0"/>
              <a:t>не проводится Про проблему с БД уже сказал. Со временными таблицами в </a:t>
            </a:r>
            <a:r>
              <a:rPr lang="en-US" baseline="0" dirty="0" smtClean="0"/>
              <a:t>oracle </a:t>
            </a:r>
            <a:r>
              <a:rPr lang="ru-RU" baseline="0" dirty="0" smtClean="0"/>
              <a:t>всё плохо. Нормальный профайлер – только ЦУП, и даже из него нормально план запроса получить </a:t>
            </a:r>
            <a:r>
              <a:rPr lang="ru-RU" baseline="0" dirty="0" err="1" smtClean="0"/>
              <a:t>отчень</a:t>
            </a:r>
            <a:r>
              <a:rPr lang="ru-RU" baseline="0" dirty="0" smtClean="0"/>
              <a:t> и очень трудно.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Временные таблицы в </a:t>
            </a:r>
            <a:r>
              <a:rPr lang="en-US" baseline="0" dirty="0" smtClean="0"/>
              <a:t>Oracle </a:t>
            </a:r>
            <a:r>
              <a:rPr lang="ru-RU" baseline="0" dirty="0" smtClean="0"/>
              <a:t>как бы не совсем временные. Создаются, потом используются…. Очищаются. Но в словаре остаются. Разделяются для каждой сессии, поэтому даже с включенным </a:t>
            </a:r>
            <a:r>
              <a:rPr lang="en-US" baseline="0" dirty="0" err="1" smtClean="0"/>
              <a:t>dynamic_sampeling</a:t>
            </a:r>
            <a:r>
              <a:rPr lang="en-US" baseline="0" dirty="0" smtClean="0"/>
              <a:t> </a:t>
            </a:r>
            <a:r>
              <a:rPr lang="ru-RU" baseline="0" dirty="0" smtClean="0"/>
              <a:t>никто не обещает корректного плана </a:t>
            </a:r>
            <a:r>
              <a:rPr lang="ru-RU" baseline="0" dirty="0" err="1" smtClean="0"/>
              <a:t>выполения</a:t>
            </a:r>
            <a:r>
              <a:rPr lang="ru-RU" baseline="0" dirty="0" smtClean="0"/>
              <a:t> запроса. </a:t>
            </a:r>
            <a:r>
              <a:rPr lang="ru-RU" baseline="0" dirty="0" err="1" smtClean="0"/>
              <a:t>Вцелом</a:t>
            </a:r>
            <a:r>
              <a:rPr lang="ru-RU" baseline="0" dirty="0" smtClean="0"/>
              <a:t> </a:t>
            </a:r>
            <a:r>
              <a:rPr lang="en-US" baseline="0" dirty="0" smtClean="0"/>
              <a:t>oracle </a:t>
            </a:r>
            <a:r>
              <a:rPr lang="ru-RU" baseline="0" dirty="0" smtClean="0"/>
              <a:t>не </a:t>
            </a:r>
            <a:r>
              <a:rPr lang="ru-RU" baseline="0" dirty="0" err="1" smtClean="0"/>
              <a:t>рекоммендует</a:t>
            </a:r>
            <a:r>
              <a:rPr lang="ru-RU" baseline="0" dirty="0" smtClean="0"/>
              <a:t> использовать временные таблицы для сохранения промежуточных </a:t>
            </a:r>
            <a:r>
              <a:rPr lang="ru-RU" baseline="0" dirty="0" err="1" smtClean="0"/>
              <a:t>реультатов</a:t>
            </a:r>
            <a:r>
              <a:rPr lang="ru-RU" baseline="0" dirty="0" smtClean="0"/>
              <a:t> – для этого у них всё-таки </a:t>
            </a:r>
            <a:r>
              <a:rPr lang="en-US" baseline="0" dirty="0" smtClean="0"/>
              <a:t>view</a:t>
            </a:r>
            <a:r>
              <a:rPr lang="ru-RU" baseline="0" dirty="0" smtClean="0"/>
              <a:t>. Временные таблицы ориентированы на жесткую структуру, просто данные используются в рамках сеанса.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Оптимизатор </a:t>
            </a:r>
            <a:r>
              <a:rPr lang="en-US" baseline="0" dirty="0" smtClean="0"/>
              <a:t>Oracle </a:t>
            </a:r>
            <a:r>
              <a:rPr lang="ru-RU" baseline="0" dirty="0" smtClean="0"/>
              <a:t>не ориентирован на обширное использование вложенных запросов и как правило выбирает достаточно простой план выполнения для соединений (</a:t>
            </a:r>
            <a:r>
              <a:rPr lang="en-US" baseline="0" dirty="0" smtClean="0"/>
              <a:t>NASTED LOOPS</a:t>
            </a:r>
            <a:r>
              <a:rPr lang="ru-RU" baseline="0" dirty="0" smtClean="0"/>
              <a:t>).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Нормального Профайлера как в </a:t>
            </a:r>
            <a:r>
              <a:rPr lang="en-US" baseline="0" dirty="0" smtClean="0"/>
              <a:t>MS SQL </a:t>
            </a:r>
            <a:r>
              <a:rPr lang="ru-RU" baseline="0" dirty="0" smtClean="0"/>
              <a:t>нет – не нейдёте. Есть куча различных </a:t>
            </a:r>
            <a:r>
              <a:rPr lang="en-US" baseline="0" dirty="0" smtClean="0"/>
              <a:t>Log </a:t>
            </a:r>
            <a:r>
              <a:rPr lang="en-US" baseline="0" dirty="0" err="1" smtClean="0"/>
              <a:t>Analizer</a:t>
            </a:r>
            <a:r>
              <a:rPr lang="ru-RU" baseline="0" dirty="0" smtClean="0"/>
              <a:t>-</a:t>
            </a:r>
            <a:r>
              <a:rPr lang="ru-RU" baseline="0" dirty="0" err="1" smtClean="0"/>
              <a:t>ов</a:t>
            </a:r>
            <a:r>
              <a:rPr lang="ru-RU" baseline="0" dirty="0" smtClean="0"/>
              <a:t>. В </a:t>
            </a:r>
            <a:r>
              <a:rPr lang="ru-RU" baseline="0" dirty="0" err="1" smtClean="0"/>
              <a:t>т.ч</a:t>
            </a:r>
            <a:r>
              <a:rPr lang="ru-RU" baseline="0" dirty="0" smtClean="0"/>
              <a:t>. Умеют </a:t>
            </a:r>
            <a:r>
              <a:rPr lang="en-US" baseline="0" dirty="0" smtClean="0"/>
              <a:t>toad </a:t>
            </a:r>
            <a:r>
              <a:rPr lang="ru-RU" baseline="0" dirty="0" smtClean="0"/>
              <a:t>и </a:t>
            </a:r>
            <a:r>
              <a:rPr lang="en-US" baseline="0" dirty="0" smtClean="0"/>
              <a:t>Spotlight </a:t>
            </a:r>
            <a:r>
              <a:rPr lang="ru-RU" baseline="0" dirty="0" smtClean="0"/>
              <a:t>о которых речь пойдёт ниже. Но </a:t>
            </a:r>
            <a:r>
              <a:rPr lang="en-US" baseline="0" dirty="0" smtClean="0"/>
              <a:t>Online</a:t>
            </a:r>
            <a:r>
              <a:rPr lang="ru-RU" baseline="0" dirty="0" smtClean="0"/>
              <a:t>, графического плана запроса, полноценной фильтрации не найти.</a:t>
            </a:r>
          </a:p>
          <a:p>
            <a:pPr algn="l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Можно очень много выиграть – жаль</a:t>
            </a:r>
            <a:r>
              <a:rPr lang="ru-RU" baseline="0" dirty="0" smtClean="0"/>
              <a:t> всё запрещено</a:t>
            </a:r>
          </a:p>
          <a:p>
            <a:pPr algn="l" eaLnBrk="1" hangingPunct="1">
              <a:spcBef>
                <a:spcPct val="0"/>
              </a:spcBef>
            </a:pPr>
            <a:r>
              <a:rPr lang="en-US" baseline="0" dirty="0" smtClean="0"/>
              <a:t>Stored outline – </a:t>
            </a:r>
            <a:r>
              <a:rPr lang="ru-RU" baseline="0" dirty="0" smtClean="0"/>
              <a:t>подсказка оптимизатору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Секционирование (оно же </a:t>
            </a:r>
            <a:r>
              <a:rPr lang="ru-RU" baseline="0" dirty="0" err="1" smtClean="0"/>
              <a:t>партиционирование</a:t>
            </a:r>
            <a:r>
              <a:rPr lang="ru-RU" baseline="0" dirty="0" smtClean="0"/>
              <a:t>) – разбиение на части таблицы по годам. </a:t>
            </a:r>
          </a:p>
          <a:p>
            <a:pPr algn="l" eaLnBrk="1" hangingPunct="1">
              <a:spcBef>
                <a:spcPct val="0"/>
              </a:spcBef>
            </a:pPr>
            <a:r>
              <a:rPr lang="en-US" baseline="0" dirty="0" smtClean="0"/>
              <a:t>Mat View – </a:t>
            </a:r>
            <a:r>
              <a:rPr lang="ru-RU" baseline="0" dirty="0" smtClean="0"/>
              <a:t>индексированное представление.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Сжатие – не всегда это плохо…… в наших задачу можно проставить….. 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Битовые индексы – в случае наличия столбцов, в УПП где мало значений – малая эффективность…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По</a:t>
            </a:r>
            <a:r>
              <a:rPr lang="ru-RU" baseline="0" dirty="0" smtClean="0"/>
              <a:t> умолчанию </a:t>
            </a:r>
            <a:r>
              <a:rPr lang="en-US" baseline="0" dirty="0" smtClean="0"/>
              <a:t>Oracle </a:t>
            </a:r>
            <a:r>
              <a:rPr lang="ru-RU" baseline="0" dirty="0" smtClean="0"/>
              <a:t>подойдёт только для тестовой среды.</a:t>
            </a:r>
          </a:p>
          <a:p>
            <a:pPr algn="l" eaLnBrk="1" hangingPunct="1">
              <a:spcBef>
                <a:spcPct val="0"/>
              </a:spcBef>
            </a:pPr>
            <a:r>
              <a:rPr lang="en-US" baseline="0" dirty="0" smtClean="0"/>
              <a:t>Sessions </a:t>
            </a:r>
            <a:r>
              <a:rPr lang="ru-RU" baseline="0" dirty="0" smtClean="0"/>
              <a:t>и </a:t>
            </a:r>
            <a:r>
              <a:rPr lang="en-US" baseline="0" dirty="0" smtClean="0"/>
              <a:t>Processes </a:t>
            </a:r>
            <a:r>
              <a:rPr lang="ru-RU" baseline="0" dirty="0" smtClean="0"/>
              <a:t>всегда почти не хватит в </a:t>
            </a:r>
            <a:r>
              <a:rPr lang="en-US" baseline="0" dirty="0" smtClean="0"/>
              <a:t>production </a:t>
            </a:r>
            <a:r>
              <a:rPr lang="ru-RU" baseline="0" dirty="0" smtClean="0"/>
              <a:t>не преступно увеличить до 200. сессий может быть чуть больше. По сути процесс – это соединение, но есть куча внутренних процессов.</a:t>
            </a:r>
          </a:p>
          <a:p>
            <a:pPr algn="l" eaLnBrk="1" hangingPunct="1">
              <a:spcBef>
                <a:spcPct val="0"/>
              </a:spcBef>
            </a:pPr>
            <a:r>
              <a:rPr lang="en-US" baseline="0" dirty="0" err="1" smtClean="0"/>
              <a:t>Trace_enabled</a:t>
            </a:r>
            <a:r>
              <a:rPr lang="en-US" baseline="0" dirty="0" smtClean="0"/>
              <a:t> </a:t>
            </a:r>
            <a:r>
              <a:rPr lang="ru-RU" baseline="0" dirty="0" smtClean="0"/>
              <a:t>не </a:t>
            </a:r>
            <a:r>
              <a:rPr lang="en-US" baseline="0" dirty="0" smtClean="0"/>
              <a:t>SQL Trace </a:t>
            </a:r>
            <a:r>
              <a:rPr lang="ru-RU" baseline="0" dirty="0" smtClean="0"/>
              <a:t>конечно, но всё равно не нужен постоянно… да и нам не поможет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Корзина – можно только </a:t>
            </a:r>
            <a:r>
              <a:rPr lang="ru-RU" baseline="0" dirty="0" err="1" smtClean="0"/>
              <a:t>поулыбаться</a:t>
            </a:r>
            <a:r>
              <a:rPr lang="ru-RU" baseline="0" dirty="0" smtClean="0"/>
              <a:t>. Очень радует что она работает не на удаление строк – только на удаление таблиц. А в 1С любая реструктуризация – удаление таблиц… Добавили критерий отбора и объём базы вырос в 2 раза </a:t>
            </a:r>
            <a:r>
              <a:rPr lang="ru-RU" baseline="0" dirty="0" smtClean="0">
                <a:sym typeface="Wingdings" pitchFamily="2" charset="2"/>
              </a:rPr>
              <a:t>.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>
                <a:sym typeface="Wingdings" pitchFamily="2" charset="2"/>
              </a:rPr>
              <a:t>Почтовые оповещения – оповещают о проблемах, кончающемся месте и т.п., если вовремя отреагировать можно «не дать </a:t>
            </a:r>
            <a:r>
              <a:rPr lang="ru-RU" baseline="0" dirty="0" err="1" smtClean="0">
                <a:sym typeface="Wingdings" pitchFamily="2" charset="2"/>
              </a:rPr>
              <a:t>ораклу</a:t>
            </a:r>
            <a:r>
              <a:rPr lang="ru-RU" baseline="0" dirty="0" smtClean="0">
                <a:sym typeface="Wingdings" pitchFamily="2" charset="2"/>
              </a:rPr>
              <a:t> упасть».</a:t>
            </a:r>
            <a:endParaRPr lang="ru-RU" baseline="0" dirty="0" smtClean="0"/>
          </a:p>
          <a:p>
            <a:pPr algn="l" eaLnBrk="1" hangingPunct="1">
              <a:spcBef>
                <a:spcPct val="0"/>
              </a:spcBef>
            </a:pPr>
            <a:r>
              <a:rPr lang="en-US" baseline="0" dirty="0" err="1" smtClean="0"/>
              <a:t>Cursor_sharing</a:t>
            </a:r>
            <a:r>
              <a:rPr lang="en-US" baseline="0" dirty="0" smtClean="0"/>
              <a:t>  - </a:t>
            </a:r>
            <a:r>
              <a:rPr lang="ru-RU" baseline="0" dirty="0" smtClean="0"/>
              <a:t>управляет механизмом поиска запроса в кэше запросов. Чтобы уменьшить время на </a:t>
            </a:r>
            <a:r>
              <a:rPr lang="ru-RU" baseline="0" dirty="0" err="1" smtClean="0"/>
              <a:t>распарсивание</a:t>
            </a:r>
            <a:r>
              <a:rPr lang="ru-RU" baseline="0" dirty="0" smtClean="0"/>
              <a:t> запросов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главное остановить </a:t>
            </a:r>
            <a:r>
              <a:rPr lang="en-US" baseline="0" dirty="0" err="1" smtClean="0"/>
              <a:t>dba</a:t>
            </a:r>
            <a:r>
              <a:rPr lang="en-US" baseline="0" dirty="0" smtClean="0"/>
              <a:t> </a:t>
            </a:r>
            <a:r>
              <a:rPr lang="ru-RU" baseline="0" dirty="0" smtClean="0"/>
              <a:t>или ставить</a:t>
            </a:r>
            <a:r>
              <a:rPr lang="en-US" baseline="0" dirty="0" smtClean="0"/>
              <a:t> exact</a:t>
            </a:r>
            <a:r>
              <a:rPr lang="ru-RU" baseline="0" dirty="0" smtClean="0"/>
              <a:t>. С одной стороны кучи мелких запросов со сложными конструкциями типично для 1С  - тратится много времени на их компиляцию. Но менять нельзя – 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Перестанут использоваться функциональные индексы. Т.е. все…</a:t>
            </a:r>
          </a:p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EXACT - ищется запрос точно совпадающий с Вашим. Никакой перезаписи Вашего запроса (использование переменных связывания) для возможного использования другими сессиями не производится. </a:t>
            </a:r>
          </a:p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FORCE - ищется запрос, совпадающий с Вашим запросом с точностью до связных переменных. Перезапись осуществляется: все литералы заменяются на связные переменные, план создается для «усовершенствованного» запроса. </a:t>
            </a:r>
          </a:p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SIMILAR (появилось в 9i) -выполняются те же действия, что и при FORCE, но к тому же осуществляется проверка: можно ли подобрать аналогичный уже разобранный запрос, который не должен изменить план Вашего запроса. То есть, если оптимизатор решит, что для выполнения Вашего запроса нужен другой план, нежели в уже разобранном, то Ваш запрос будет полностью разбираться.</a:t>
            </a:r>
          </a:p>
          <a:p>
            <a:pPr algn="l" eaLnBrk="1" hangingPunct="1">
              <a:spcBef>
                <a:spcPct val="0"/>
              </a:spcBef>
            </a:pPr>
            <a:endParaRPr lang="ru-RU" dirty="0" smtClean="0"/>
          </a:p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Статистика очен</a:t>
            </a:r>
            <a:r>
              <a:rPr lang="ru-RU" baseline="0" dirty="0" smtClean="0"/>
              <a:t>ь важна для </a:t>
            </a:r>
            <a:r>
              <a:rPr lang="en-US" baseline="0" dirty="0" smtClean="0"/>
              <a:t>CBO</a:t>
            </a:r>
            <a:r>
              <a:rPr lang="ru-RU" baseline="0" dirty="0" smtClean="0"/>
              <a:t>. Но в 10 версии </a:t>
            </a:r>
            <a:r>
              <a:rPr lang="en-US" baseline="0" dirty="0" smtClean="0"/>
              <a:t>Job </a:t>
            </a:r>
            <a:r>
              <a:rPr lang="ru-RU" baseline="0" dirty="0" smtClean="0"/>
              <a:t>сбора статистики есть уже системный, притом собирает статистику только по тем таблицам по которым нужна. Тем не менее руками можно и запустить сбор статистики.</a:t>
            </a:r>
            <a:endParaRPr lang="ru-RU" dirty="0" smtClean="0"/>
          </a:p>
          <a:p>
            <a:pPr algn="l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dirty="0" err="1" smtClean="0"/>
              <a:t>Impdp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expdp</a:t>
            </a:r>
            <a:r>
              <a:rPr lang="en-US" dirty="0" smtClean="0"/>
              <a:t> – </a:t>
            </a:r>
            <a:r>
              <a:rPr lang="ru-RU" dirty="0" smtClean="0"/>
              <a:t>обычные</a:t>
            </a:r>
            <a:r>
              <a:rPr lang="ru-RU" baseline="0" dirty="0" smtClean="0"/>
              <a:t> средства импорта/экспорта…. Собственно вся сложная стратегия дифференциального резервного </a:t>
            </a:r>
            <a:endParaRPr lang="ru-RU" dirty="0" smtClean="0"/>
          </a:p>
          <a:p>
            <a:pPr algn="l" eaLnBrk="1" hangingPunct="1">
              <a:spcBef>
                <a:spcPct val="0"/>
              </a:spcBef>
            </a:pPr>
            <a:r>
              <a:rPr lang="en-US" dirty="0" smtClean="0"/>
              <a:t>AMM </a:t>
            </a:r>
            <a:r>
              <a:rPr lang="ru-RU" dirty="0" smtClean="0"/>
              <a:t>–автоматическое управление памятью.</a:t>
            </a:r>
            <a:r>
              <a:rPr lang="ru-RU" baseline="0" dirty="0" smtClean="0"/>
              <a:t> Если есть </a:t>
            </a:r>
            <a:r>
              <a:rPr lang="en-US" baseline="0" dirty="0" err="1" smtClean="0"/>
              <a:t>dba</a:t>
            </a:r>
            <a:r>
              <a:rPr lang="en-US" baseline="0" dirty="0" smtClean="0"/>
              <a:t> </a:t>
            </a:r>
            <a:r>
              <a:rPr lang="ru-RU" baseline="0" dirty="0" smtClean="0"/>
              <a:t>тут он конечно пусть сам разберётся…..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dirty="0" err="1" smtClean="0"/>
              <a:t>optimizer_index_cost_adj</a:t>
            </a:r>
            <a:r>
              <a:rPr lang="en-US" dirty="0" smtClean="0"/>
              <a:t> </a:t>
            </a:r>
            <a:r>
              <a:rPr lang="ru-RU" dirty="0" smtClean="0"/>
              <a:t> - существенная</a:t>
            </a:r>
            <a:r>
              <a:rPr lang="ru-RU" baseline="0" dirty="0" smtClean="0"/>
              <a:t> настройка. Чем меньше – тем ниже порог использования индексов. Существенно конечно можно не трогать, но в 2-3 раза уменьшить. </a:t>
            </a:r>
            <a:r>
              <a:rPr lang="ru-RU" baseline="0" dirty="0" err="1" smtClean="0"/>
              <a:t>Т.к</a:t>
            </a:r>
            <a:r>
              <a:rPr lang="ru-RU" baseline="0" dirty="0" smtClean="0"/>
              <a:t> индексы у нас только штатные…</a:t>
            </a:r>
            <a:endParaRPr lang="en-US" baseline="0" dirty="0" smtClean="0"/>
          </a:p>
          <a:p>
            <a:pPr algn="l" eaLnBrk="1" hangingPunct="1">
              <a:spcBef>
                <a:spcPct val="0"/>
              </a:spcBef>
            </a:pPr>
            <a:r>
              <a:rPr lang="en-US" baseline="0" dirty="0" err="1" smtClean="0"/>
              <a:t>Fileststemio_options</a:t>
            </a:r>
            <a:r>
              <a:rPr lang="en-US" baseline="0" dirty="0" smtClean="0"/>
              <a:t> – </a:t>
            </a:r>
            <a:r>
              <a:rPr lang="ru-RU" baseline="0" dirty="0" err="1" smtClean="0"/>
              <a:t>месьма</a:t>
            </a:r>
            <a:r>
              <a:rPr lang="ru-RU" baseline="0" dirty="0" smtClean="0"/>
              <a:t> существенно у меня </a:t>
            </a:r>
            <a:r>
              <a:rPr lang="ru-RU" baseline="0" dirty="0" err="1" smtClean="0"/>
              <a:t>дликокнат</a:t>
            </a:r>
            <a:r>
              <a:rPr lang="ru-RU" baseline="0" dirty="0" smtClean="0"/>
              <a:t>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dirty="0" smtClean="0"/>
              <a:t>EM </a:t>
            </a:r>
            <a:r>
              <a:rPr lang="ru-RU" dirty="0" smtClean="0"/>
              <a:t>– основное</a:t>
            </a:r>
            <a:r>
              <a:rPr lang="ru-RU" baseline="0" dirty="0" smtClean="0"/>
              <a:t> средство. Бесплатный, </a:t>
            </a:r>
            <a:r>
              <a:rPr lang="en-US" baseline="0" dirty="0" smtClean="0"/>
              <a:t>Web </a:t>
            </a:r>
            <a:r>
              <a:rPr lang="ru-RU" baseline="0" dirty="0" smtClean="0"/>
              <a:t>интерфейс и т.п.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baseline="0" dirty="0" smtClean="0"/>
              <a:t>java </a:t>
            </a:r>
            <a:r>
              <a:rPr lang="ru-RU" baseline="0" dirty="0" smtClean="0"/>
              <a:t>продукцию ужасно не люблю… но на </a:t>
            </a:r>
            <a:r>
              <a:rPr lang="en-US" baseline="0" dirty="0" err="1" smtClean="0"/>
              <a:t>postgre</a:t>
            </a:r>
            <a:r>
              <a:rPr lang="ru-RU" baseline="0" dirty="0" smtClean="0"/>
              <a:t> показал что зря… Самый близки аналог </a:t>
            </a:r>
            <a:r>
              <a:rPr lang="en-US" baseline="0" dirty="0" smtClean="0"/>
              <a:t>MS </a:t>
            </a:r>
            <a:r>
              <a:rPr lang="en-US" baseline="0" dirty="0" err="1" smtClean="0"/>
              <a:t>MS</a:t>
            </a:r>
            <a:r>
              <a:rPr lang="en-US" baseline="0" dirty="0" smtClean="0"/>
              <a:t> </a:t>
            </a:r>
            <a:r>
              <a:rPr lang="ru-RU" baseline="0" dirty="0" smtClean="0"/>
              <a:t>как я вижу. По крайней мере точно ближе чем </a:t>
            </a:r>
            <a:r>
              <a:rPr lang="en-US" baseline="0" dirty="0" err="1" smtClean="0"/>
              <a:t>postgre</a:t>
            </a:r>
            <a:r>
              <a:rPr lang="ru-RU" baseline="0" dirty="0" smtClean="0"/>
              <a:t>. 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Бытует</a:t>
            </a:r>
            <a:r>
              <a:rPr lang="ru-RU" baseline="0" dirty="0" smtClean="0"/>
              <a:t> мнения что для хорошего </a:t>
            </a:r>
            <a:r>
              <a:rPr lang="en-US" baseline="0" dirty="0" err="1" smtClean="0"/>
              <a:t>dba</a:t>
            </a:r>
            <a:r>
              <a:rPr lang="en-US" baseline="0" dirty="0" smtClean="0"/>
              <a:t> </a:t>
            </a:r>
            <a:r>
              <a:rPr lang="ru-RU" baseline="0" dirty="0" smtClean="0"/>
              <a:t>не обойтись… но в данном случае именно инструмент наверное для 10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Очень красиво,</a:t>
            </a:r>
            <a:r>
              <a:rPr lang="ru-RU" baseline="0" dirty="0" smtClean="0"/>
              <a:t> правильно и быстро </a:t>
            </a:r>
            <a:r>
              <a:rPr lang="ru-RU" baseline="0" dirty="0" err="1" smtClean="0"/>
              <a:t>выявлет</a:t>
            </a:r>
            <a:r>
              <a:rPr lang="ru-RU" baseline="0" dirty="0" smtClean="0"/>
              <a:t> все </a:t>
            </a:r>
            <a:r>
              <a:rPr lang="ru-RU" baseline="0" dirty="0" err="1" smtClean="0"/>
              <a:t>текущеие</a:t>
            </a:r>
            <a:r>
              <a:rPr lang="ru-RU" baseline="0" dirty="0" smtClean="0"/>
              <a:t> проблемы, даже вариант решения предложить. Но я уж думаю я вас так вынужден оставить на время.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Чтобы не растерять</a:t>
            </a:r>
            <a:r>
              <a:rPr lang="ru-RU" baseline="0" dirty="0" smtClean="0"/>
              <a:t> всю аудиторию начну пожалуй с этого слайда.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В</a:t>
            </a:r>
            <a:r>
              <a:rPr lang="ru-RU" baseline="0" dirty="0" smtClean="0"/>
              <a:t> </a:t>
            </a:r>
            <a:r>
              <a:rPr lang="en-US" baseline="0" dirty="0" smtClean="0"/>
              <a:t>oracle standard edition one </a:t>
            </a:r>
            <a:r>
              <a:rPr lang="ru-RU" baseline="0" dirty="0" smtClean="0"/>
              <a:t>не поддерживается в полной мере кластеризация (</a:t>
            </a:r>
            <a:r>
              <a:rPr lang="en-US" baseline="0" dirty="0" smtClean="0"/>
              <a:t>RAC</a:t>
            </a:r>
            <a:r>
              <a:rPr lang="ru-RU" baseline="0" dirty="0" smtClean="0"/>
              <a:t>)</a:t>
            </a:r>
            <a:r>
              <a:rPr lang="en-US" baseline="0" dirty="0" smtClean="0"/>
              <a:t> </a:t>
            </a:r>
            <a:r>
              <a:rPr lang="ru-RU" baseline="0" dirty="0" smtClean="0"/>
              <a:t>всё остальное, что допускается для использования и использует 1С в нём есть.</a:t>
            </a: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ОС рекомендуется </a:t>
            </a:r>
            <a:r>
              <a:rPr lang="en-US" baseline="0" dirty="0" smtClean="0"/>
              <a:t>Oracle Linux</a:t>
            </a:r>
            <a:r>
              <a:rPr lang="ru-RU" baseline="0" dirty="0" smtClean="0"/>
              <a:t>. Именно </a:t>
            </a:r>
            <a:r>
              <a:rPr lang="en-US" baseline="0" dirty="0" smtClean="0"/>
              <a:t>Linux, </a:t>
            </a:r>
            <a:r>
              <a:rPr lang="ru-RU" baseline="0" dirty="0" smtClean="0"/>
              <a:t>потому как для </a:t>
            </a:r>
            <a:r>
              <a:rPr lang="en-US" baseline="0" dirty="0" smtClean="0"/>
              <a:t>Oracle Database </a:t>
            </a:r>
            <a:r>
              <a:rPr lang="ru-RU" baseline="0" dirty="0" smtClean="0"/>
              <a:t>это родная ОС.</a:t>
            </a: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Как видите разнообразие поддерживаемых языков поражает.</a:t>
            </a:r>
            <a:endParaRPr lang="ru-RU" baseline="0" dirty="0" smtClean="0"/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/>
              <a:t>По поддерживаемым языкам можно сделать вывод в каких странах располагается основная масса специалистов </a:t>
            </a:r>
            <a:r>
              <a:rPr lang="en-US" baseline="0" dirty="0" smtClean="0"/>
              <a:t>oracle </a:t>
            </a:r>
            <a:r>
              <a:rPr lang="en-US" baseline="0" dirty="0" smtClean="0">
                <a:sym typeface="Wingdings" pitchFamily="2" charset="2"/>
              </a:rPr>
              <a:t></a:t>
            </a:r>
            <a:r>
              <a:rPr lang="ru-RU" baseline="0" dirty="0" smtClean="0">
                <a:sym typeface="Wingdings" pitchFamily="2" charset="2"/>
              </a:rPr>
              <a:t>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>
                <a:sym typeface="Wingdings" pitchFamily="2" charset="2"/>
              </a:rPr>
              <a:t>Собственно специалистов высокого уровня ожидать там трудно. Просто могут хорошо покопаться во внутренней БД и внутренних ресурсах.</a:t>
            </a: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>
                <a:sym typeface="Wingdings" pitchFamily="2" charset="2"/>
              </a:rPr>
              <a:t>Обычно ответа можно дождаться в течение дня. </a:t>
            </a:r>
          </a:p>
          <a:p>
            <a:pPr algn="l" eaLnBrk="1" hangingPunct="1">
              <a:spcBef>
                <a:spcPct val="0"/>
              </a:spcBef>
            </a:pPr>
            <a:endParaRPr lang="ru-RU" baseline="0" dirty="0" smtClean="0">
              <a:sym typeface="Wingdings" pitchFamily="2" charset="2"/>
            </a:endParaRPr>
          </a:p>
          <a:p>
            <a:pPr algn="l" eaLnBrk="1" hangingPunct="1">
              <a:spcBef>
                <a:spcPct val="0"/>
              </a:spcBef>
            </a:pPr>
            <a:r>
              <a:rPr lang="ru-RU" baseline="0" dirty="0" smtClean="0">
                <a:sym typeface="Wingdings" pitchFamily="2" charset="2"/>
              </a:rPr>
              <a:t>Кроме сервиса обращений там же доступ к БД тех. Поддержки и доступ к скачиванию обновлений. Но сами обновления это целая история. Перекомпиляция объектов схемы – нормальная ситуация. </a:t>
            </a:r>
          </a:p>
          <a:p>
            <a:pPr algn="l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ru-RU" dirty="0" smtClean="0"/>
              <a:t>Собственно</a:t>
            </a:r>
            <a:r>
              <a:rPr lang="ru-RU" baseline="0" dirty="0" smtClean="0"/>
              <a:t> в других случаях лучше обойтись </a:t>
            </a:r>
            <a:r>
              <a:rPr lang="en-US" baseline="0" smtClean="0"/>
              <a:t>MS SQL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 литературе и статьях (хоть немногочисленных) можно часто встретить объяснение для 1С что схема </a:t>
            </a:r>
            <a:r>
              <a:rPr lang="en-US" dirty="0" smtClean="0"/>
              <a:t>Oracle </a:t>
            </a:r>
            <a:r>
              <a:rPr lang="ru-RU" dirty="0" smtClean="0"/>
              <a:t>= БД 1С. Докажем что это не так…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Отсюда и проблемы с понимание</a:t>
            </a:r>
            <a:r>
              <a:rPr lang="ru-RU" baseline="0" dirty="0" smtClean="0"/>
              <a:t>м разницы, с резервным копированием и т.д. 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Oracle</a:t>
            </a:r>
            <a:r>
              <a:rPr lang="en-US" baseline="0" dirty="0" smtClean="0"/>
              <a:t> – </a:t>
            </a:r>
            <a:r>
              <a:rPr lang="ru-RU" baseline="0" dirty="0" smtClean="0"/>
              <a:t>единственный полноценный </a:t>
            </a:r>
            <a:r>
              <a:rPr lang="ru-RU" baseline="0" dirty="0" err="1" smtClean="0"/>
              <a:t>версионник</a:t>
            </a:r>
            <a:r>
              <a:rPr lang="ru-RU" baseline="0" dirty="0" smtClean="0"/>
              <a:t>. Естественно версионность спасает только при чтении внутри транзакции.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RAC </a:t>
            </a:r>
            <a:r>
              <a:rPr lang="ru-RU" dirty="0" smtClean="0"/>
              <a:t>– нужен для действительно больших систем. </a:t>
            </a:r>
            <a:r>
              <a:rPr lang="en-US" dirty="0" smtClean="0"/>
              <a:t>RAC</a:t>
            </a:r>
            <a:r>
              <a:rPr lang="en-US" baseline="0" dirty="0" smtClean="0"/>
              <a:t> – </a:t>
            </a:r>
            <a:r>
              <a:rPr lang="ru-RU" baseline="0" dirty="0" smtClean="0"/>
              <a:t>кластер типа «активен» - «активен»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ASM </a:t>
            </a:r>
            <a:r>
              <a:rPr lang="ru-RU" dirty="0" smtClean="0"/>
              <a:t>как правило используется</a:t>
            </a:r>
            <a:r>
              <a:rPr lang="ru-RU" baseline="0" dirty="0" smtClean="0"/>
              <a:t> совместно с </a:t>
            </a:r>
            <a:r>
              <a:rPr lang="en-US" baseline="0" dirty="0" smtClean="0"/>
              <a:t>RAC</a:t>
            </a:r>
            <a:r>
              <a:rPr lang="ru-RU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ASM </a:t>
            </a:r>
            <a:r>
              <a:rPr lang="ru-RU" baseline="0" dirty="0" smtClean="0"/>
              <a:t>повышает производительность путем автоматического рассредоточения объектов базы данных по большому количеству устройств, увеличивает доступность базы данных, так как позволяет добавлять в базу данных </a:t>
            </a:r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новые дисковые устройства, не останавливая ее; ASM автоматически, с минимальным вмешательством в работу производит выравнивание распределения файлов но устройствам.</a:t>
            </a:r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По сути управление дисками и ФС автоматизировано и отдано на откуп </a:t>
            </a:r>
            <a:r>
              <a:rPr lang="en-US" baseline="0" dirty="0" smtClean="0"/>
              <a:t>DBA</a:t>
            </a:r>
            <a:r>
              <a:rPr lang="ru-RU" baseline="0" dirty="0" smtClean="0"/>
              <a:t>. В случае использования</a:t>
            </a:r>
            <a:r>
              <a:rPr lang="en-US" baseline="0" dirty="0" smtClean="0"/>
              <a:t> SAN </a:t>
            </a:r>
            <a:r>
              <a:rPr lang="ru-RU" baseline="0" dirty="0" smtClean="0"/>
              <a:t>и большого числа дисков – очень актуально.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</a:t>
            </a:r>
            <a:r>
              <a:rPr lang="ru-RU" baseline="0" dirty="0" smtClean="0"/>
              <a:t> режиме </a:t>
            </a:r>
            <a:r>
              <a:rPr lang="en-US" baseline="0" dirty="0" smtClean="0"/>
              <a:t>Archive Log </a:t>
            </a:r>
            <a:r>
              <a:rPr lang="ru-RU" baseline="0" dirty="0" smtClean="0"/>
              <a:t>если у вас на сервере есть более 1 БД 1С и вы хотите использовать полнофункциональные </a:t>
            </a:r>
            <a:r>
              <a:rPr lang="ru-RU" baseline="0" dirty="0" err="1" smtClean="0"/>
              <a:t>бэкапы</a:t>
            </a:r>
            <a:r>
              <a:rPr lang="ru-RU" baseline="0" dirty="0" smtClean="0"/>
              <a:t> – понадобится 2-я БД, созданная специальным образом, для восстановления </a:t>
            </a:r>
            <a:r>
              <a:rPr lang="ru-RU" baseline="0" dirty="0" err="1" smtClean="0"/>
              <a:t>бэкапа</a:t>
            </a:r>
            <a:r>
              <a:rPr lang="ru-RU" baseline="0" dirty="0" smtClean="0"/>
              <a:t>, чтобы потом средствами </a:t>
            </a:r>
            <a:r>
              <a:rPr lang="en-US" baseline="0" dirty="0" err="1" smtClean="0"/>
              <a:t>datapump</a:t>
            </a:r>
            <a:r>
              <a:rPr lang="en-US" baseline="0" dirty="0" smtClean="0"/>
              <a:t> </a:t>
            </a:r>
            <a:r>
              <a:rPr lang="ru-RU" baseline="0" dirty="0" smtClean="0"/>
              <a:t>перенести в основной сервер. Вообще в 90% случаев для 1С будет </a:t>
            </a:r>
            <a:r>
              <a:rPr lang="en-US" baseline="0" dirty="0" smtClean="0"/>
              <a:t>No Archive Log. </a:t>
            </a:r>
            <a:r>
              <a:rPr lang="ru-RU" baseline="0" dirty="0" smtClean="0"/>
              <a:t>Всё зависит от выбранной стратегии резервного копирования и </a:t>
            </a:r>
            <a:r>
              <a:rPr lang="en-US" baseline="0" dirty="0" smtClean="0"/>
              <a:t>SLA (</a:t>
            </a:r>
            <a:r>
              <a:rPr lang="ru-RU" baseline="0" dirty="0" smtClean="0"/>
              <a:t>если таковой имеется</a:t>
            </a:r>
            <a:r>
              <a:rPr lang="en-US" baseline="0" dirty="0" smtClean="0"/>
              <a:t>)</a:t>
            </a:r>
            <a:r>
              <a:rPr lang="ru-RU" baseline="0" dirty="0" smtClean="0"/>
              <a:t>. По сути </a:t>
            </a:r>
            <a:r>
              <a:rPr lang="en-US" baseline="0" dirty="0" smtClean="0"/>
              <a:t>Archive Log – </a:t>
            </a:r>
            <a:r>
              <a:rPr lang="ru-RU" baseline="0" dirty="0" smtClean="0"/>
              <a:t>банальная ротация, но без неё </a:t>
            </a:r>
            <a:r>
              <a:rPr lang="en-US" baseline="0" dirty="0" smtClean="0"/>
              <a:t>online </a:t>
            </a:r>
            <a:r>
              <a:rPr lang="ru-RU" baseline="0" dirty="0" smtClean="0"/>
              <a:t>резервное копирование не возможно. Если кончится место для </a:t>
            </a:r>
            <a:r>
              <a:rPr lang="en-US" baseline="0" dirty="0" smtClean="0"/>
              <a:t>Archive Log </a:t>
            </a:r>
            <a:r>
              <a:rPr lang="ru-RU" baseline="0" dirty="0" smtClean="0"/>
              <a:t>1С тупо упадёт.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Табличное</a:t>
            </a:r>
            <a:r>
              <a:rPr lang="ru-RU" baseline="0" dirty="0" smtClean="0"/>
              <a:t> пространство – группа файлов (в </a:t>
            </a:r>
            <a:r>
              <a:rPr lang="en-US" baseline="0" dirty="0" smtClean="0"/>
              <a:t>MS SQL </a:t>
            </a:r>
            <a:r>
              <a:rPr lang="ru-RU" baseline="0" dirty="0" smtClean="0"/>
              <a:t>так и называлась). Но в </a:t>
            </a:r>
            <a:r>
              <a:rPr lang="en-US" baseline="0" dirty="0" smtClean="0"/>
              <a:t>Oracle </a:t>
            </a:r>
            <a:r>
              <a:rPr lang="ru-RU" baseline="0" dirty="0" smtClean="0"/>
              <a:t>более важна, т.к. для ТП задаётся размер блока, </a:t>
            </a:r>
            <a:r>
              <a:rPr lang="en-US" baseline="0" dirty="0" err="1" smtClean="0"/>
              <a:t>bigfile</a:t>
            </a:r>
            <a:r>
              <a:rPr lang="en-US" baseline="0" dirty="0" smtClean="0"/>
              <a:t>, </a:t>
            </a:r>
            <a:r>
              <a:rPr lang="ru-RU" baseline="0" dirty="0" smtClean="0"/>
              <a:t>ведение логов. Если не </a:t>
            </a:r>
            <a:r>
              <a:rPr lang="en-US" baseline="0" dirty="0" err="1" smtClean="0"/>
              <a:t>bigfile</a:t>
            </a:r>
            <a:r>
              <a:rPr lang="ru-RU" baseline="0" dirty="0" smtClean="0"/>
              <a:t>, то ограничение 32 ГБ.</a:t>
            </a:r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Для файлов по традиции нужно увеличивать начальный размер и </a:t>
            </a:r>
            <a:r>
              <a:rPr lang="ru-RU" baseline="0" dirty="0" err="1" smtClean="0"/>
              <a:t>прирощение</a:t>
            </a:r>
            <a:r>
              <a:rPr lang="ru-RU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Data – </a:t>
            </a:r>
            <a:r>
              <a:rPr lang="ru-RU" baseline="0" dirty="0" smtClean="0"/>
              <a:t>Сами таблицы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Index – </a:t>
            </a:r>
            <a:r>
              <a:rPr lang="ru-RU" baseline="0" dirty="0" smtClean="0"/>
              <a:t>индексы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err="1" smtClean="0"/>
              <a:t>Index_Big</a:t>
            </a:r>
            <a:r>
              <a:rPr lang="en-US" baseline="0" dirty="0" smtClean="0"/>
              <a:t> </a:t>
            </a:r>
            <a:r>
              <a:rPr lang="ru-RU" baseline="0" dirty="0" smtClean="0"/>
              <a:t>– размер блока 16КБ. Если индекс не удаётся создать в </a:t>
            </a:r>
            <a:r>
              <a:rPr lang="en-US" baseline="0" dirty="0" smtClean="0"/>
              <a:t>Index </a:t>
            </a:r>
            <a:r>
              <a:rPr lang="ru-RU" baseline="0" dirty="0" smtClean="0"/>
              <a:t>платформа пытается создать его в </a:t>
            </a:r>
            <a:r>
              <a:rPr lang="en-US" baseline="0" dirty="0" err="1" smtClean="0"/>
              <a:t>Index_big</a:t>
            </a:r>
            <a:r>
              <a:rPr lang="ru-RU" baseline="0" dirty="0" smtClean="0"/>
              <a:t>. Нужное ещё размер кэша для 16 КБ блоков установить… </a:t>
            </a:r>
            <a:r>
              <a:rPr lang="ru-RU" baseline="0" dirty="0" err="1" smtClean="0"/>
              <a:t>Собсственно</a:t>
            </a:r>
            <a:r>
              <a:rPr lang="ru-RU" baseline="0" dirty="0" smtClean="0"/>
              <a:t> размер блока можно варьировать. Чем меньше – тем быстрее запись. Чем больше, тем быстрее чтение больших объемов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LOB</a:t>
            </a:r>
            <a:r>
              <a:rPr lang="ru-RU" baseline="0" dirty="0" smtClean="0"/>
              <a:t> </a:t>
            </a:r>
            <a:r>
              <a:rPr lang="en-US" baseline="0" dirty="0" smtClean="0"/>
              <a:t>– </a:t>
            </a:r>
            <a:r>
              <a:rPr lang="ru-RU" baseline="0" dirty="0" smtClean="0"/>
              <a:t>хранилища значений и строки неограниченной длинны. Очень хорошо что разделили. Теперь можно не нарушая лицензионного соглашения вынести весь мусор на отдельный диск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Temp – </a:t>
            </a:r>
            <a:r>
              <a:rPr lang="en-US" baseline="0" dirty="0" err="1" smtClean="0"/>
              <a:t>tempdb</a:t>
            </a:r>
            <a:r>
              <a:rPr lang="ru-RU" baseline="0" dirty="0" smtClean="0"/>
              <a:t>. Нужен очень быстрый </a:t>
            </a:r>
            <a:r>
              <a:rPr lang="ru-RU" baseline="0" dirty="0" err="1" smtClean="0"/>
              <a:t>дисковы</a:t>
            </a:r>
            <a:r>
              <a:rPr lang="ru-RU" baseline="0" dirty="0" smtClean="0"/>
              <a:t> массив.</a:t>
            </a:r>
          </a:p>
          <a:p>
            <a:pPr eaLnBrk="1" hangingPunct="1">
              <a:spcBef>
                <a:spcPct val="0"/>
              </a:spcBef>
            </a:pPr>
            <a:endParaRPr lang="ru-RU" baseline="0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Oracle </a:t>
            </a:r>
            <a:r>
              <a:rPr lang="ru-RU" dirty="0" smtClean="0"/>
              <a:t>«не прощает ошибки». Если</a:t>
            </a:r>
            <a:r>
              <a:rPr lang="ru-RU" baseline="0" dirty="0" smtClean="0"/>
              <a:t> заканчивается место под </a:t>
            </a:r>
            <a:r>
              <a:rPr lang="ru-RU" baseline="0" dirty="0" err="1" smtClean="0"/>
              <a:t>логи</a:t>
            </a:r>
            <a:r>
              <a:rPr lang="ru-RU" baseline="0" dirty="0" smtClean="0"/>
              <a:t> – просто «падает». Если нет </a:t>
            </a:r>
            <a:r>
              <a:rPr lang="en-US" baseline="0" dirty="0" smtClean="0"/>
              <a:t>Backup-</a:t>
            </a:r>
            <a:r>
              <a:rPr lang="ru-RU" baseline="0" dirty="0" err="1" smtClean="0"/>
              <a:t>ов</a:t>
            </a:r>
            <a:r>
              <a:rPr lang="ru-RU" baseline="0" dirty="0" smtClean="0"/>
              <a:t>, то и </a:t>
            </a:r>
            <a:r>
              <a:rPr lang="ru-RU" baseline="0" dirty="0" err="1" smtClean="0"/>
              <a:t>логи</a:t>
            </a:r>
            <a:r>
              <a:rPr lang="ru-RU" baseline="0" dirty="0" smtClean="0"/>
              <a:t> не нужны.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Alert Log – </a:t>
            </a:r>
            <a:r>
              <a:rPr lang="ru-RU" baseline="0" dirty="0" smtClean="0"/>
              <a:t>ТЖ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Listener</a:t>
            </a:r>
            <a:r>
              <a:rPr lang="ru-RU" baseline="0" dirty="0" smtClean="0"/>
              <a:t>. Как и многое в </a:t>
            </a:r>
            <a:r>
              <a:rPr lang="en-US" baseline="0" dirty="0" smtClean="0"/>
              <a:t>Oracle </a:t>
            </a:r>
            <a:r>
              <a:rPr lang="ru-RU" baseline="0" dirty="0" smtClean="0"/>
              <a:t>скорее сделан во имя кластера – отдельное приложение. Но «точка входа»</a:t>
            </a: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SYSDBA – root </a:t>
            </a:r>
            <a:r>
              <a:rPr lang="ru-RU" baseline="0" dirty="0" smtClean="0"/>
              <a:t>для </a:t>
            </a:r>
            <a:r>
              <a:rPr lang="en-US" baseline="0" dirty="0" smtClean="0"/>
              <a:t>oracle</a:t>
            </a:r>
            <a:r>
              <a:rPr lang="ru-RU" baseline="0" dirty="0" smtClean="0"/>
              <a:t>. Часть обычных действий не доступна. Зато с административными проблем нет.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Вот Он главный бич 1С с </a:t>
            </a:r>
            <a:r>
              <a:rPr lang="en-US" dirty="0" smtClean="0"/>
              <a:t>Oracle</a:t>
            </a:r>
            <a:r>
              <a:rPr lang="ru-RU" dirty="0" smtClean="0"/>
              <a:t>.</a:t>
            </a:r>
            <a:r>
              <a:rPr lang="ru-RU" baseline="0" dirty="0" smtClean="0"/>
              <a:t> Любая текстовая строка в базе и из базы вызывает эту функцию. 1С учитывает точки, запятые и т.п. при сортировке. Для </a:t>
            </a:r>
            <a:r>
              <a:rPr lang="en-US" baseline="0" dirty="0" smtClean="0"/>
              <a:t>Oracle </a:t>
            </a:r>
            <a:r>
              <a:rPr lang="ru-RU" baseline="0" dirty="0" smtClean="0"/>
              <a:t>по стандарту они не учитываются</a:t>
            </a: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94AF54-AEF6-4F9D-94E0-BDAC6A4B5346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75068A1-B470-4BB8-B448-CA09CB9FE7BE}" type="datetimeFigureOut">
              <a:rPr lang="ru-RU" smtClean="0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D865BF-288D-49C1-91C5-8D62A8AB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mol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omol.livejournal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056784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tx1"/>
                </a:solidFill>
              </a:rPr>
              <a:t>INFOSTART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3100" b="1" dirty="0">
                <a:solidFill>
                  <a:schemeClr val="tx1"/>
                </a:solidFill>
              </a:rPr>
              <a:t>EVENT 2012 </a:t>
            </a:r>
            <a:r>
              <a:rPr lang="ru-RU" sz="3100" b="1" dirty="0">
                <a:solidFill>
                  <a:schemeClr val="tx1"/>
                </a:solidFill>
              </a:rPr>
              <a:t>Санкт-Петербург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365664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Филиппов Олег</a:t>
            </a:r>
          </a:p>
          <a:p>
            <a:r>
              <a:rPr lang="en-US" sz="2000" dirty="0">
                <a:hlinkClick r:id="rId3"/>
              </a:rPr>
              <a:t>c</a:t>
            </a:r>
            <a:r>
              <a:rPr lang="en-US" sz="2000" dirty="0" smtClean="0">
                <a:hlinkClick r:id="rId3"/>
              </a:rPr>
              <a:t>omol@mail.ru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http://comol.livejournal.ru</a:t>
            </a:r>
            <a:r>
              <a:rPr lang="en-US" sz="2000" dirty="0" smtClean="0"/>
              <a:t>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1457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99592" y="1484784"/>
            <a:ext cx="7344816" cy="201622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Особенности работы платформы 1С с СУБД </a:t>
            </a:r>
            <a:r>
              <a:rPr lang="ru-RU" b="1" dirty="0" err="1"/>
              <a:t>Oracle</a:t>
            </a:r>
            <a:r>
              <a:rPr lang="ru-RU" b="1" dirty="0"/>
              <a:t> </a:t>
            </a:r>
            <a:r>
              <a:rPr lang="ru-RU" b="1" dirty="0" err="1"/>
              <a:t>Database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«</a:t>
            </a:r>
            <a:r>
              <a:rPr lang="en-US" sz="3100" b="1" dirty="0" smtClean="0">
                <a:solidFill>
                  <a:schemeClr val="tx1"/>
                </a:solidFill>
              </a:rPr>
              <a:t>Oracle </a:t>
            </a:r>
            <a:r>
              <a:rPr lang="ru-RU" sz="3100" b="1" dirty="0" smtClean="0">
                <a:solidFill>
                  <a:schemeClr val="tx1"/>
                </a:solidFill>
              </a:rPr>
              <a:t>Совместимо». </a:t>
            </a:r>
            <a:r>
              <a:rPr lang="en-US" sz="3100" b="1" dirty="0" smtClean="0">
                <a:solidFill>
                  <a:schemeClr val="tx1"/>
                </a:solidFill>
              </a:rPr>
              <a:t>NULL, </a:t>
            </a:r>
            <a:r>
              <a:rPr lang="ru-RU" sz="3100" b="1" dirty="0" smtClean="0">
                <a:solidFill>
                  <a:schemeClr val="tx1"/>
                </a:solidFill>
              </a:rPr>
              <a:t>Временные таблицы</a:t>
            </a:r>
            <a:r>
              <a:rPr lang="en-US" sz="3100" b="1" dirty="0" smtClean="0">
                <a:solidFill>
                  <a:schemeClr val="tx1"/>
                </a:solidFill>
              </a:rPr>
              <a:t>, IOT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196752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IOT =  </a:t>
            </a:r>
            <a:r>
              <a:rPr lang="ru-RU" sz="4000" dirty="0" smtClean="0">
                <a:solidFill>
                  <a:srgbClr val="FFFF00"/>
                </a:solidFill>
              </a:rPr>
              <a:t>Кластерный Индекс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IOT </a:t>
            </a:r>
            <a:r>
              <a:rPr lang="ru-RU" sz="4000" dirty="0" smtClean="0">
                <a:solidFill>
                  <a:srgbClr val="FF0000"/>
                </a:solidFill>
              </a:rPr>
              <a:t>не поддерживается 1С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450912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NULL</a:t>
            </a:r>
            <a:r>
              <a:rPr lang="en-US" sz="2400" dirty="0" smtClean="0"/>
              <a:t> – </a:t>
            </a:r>
            <a:r>
              <a:rPr lang="ru-RU" sz="2400" dirty="0" smtClean="0"/>
              <a:t>Обратный порядок сортировки (по отношению к </a:t>
            </a:r>
            <a:r>
              <a:rPr lang="en-US" sz="2400" dirty="0" smtClean="0"/>
              <a:t>MS SQL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544522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Временные таблицы </a:t>
            </a:r>
            <a:r>
              <a:rPr lang="en-US" sz="2400" dirty="0" smtClean="0"/>
              <a:t>– </a:t>
            </a:r>
            <a:r>
              <a:rPr lang="ru-RU" sz="2400" dirty="0" smtClean="0"/>
              <a:t>не совсем временные.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259632" y="263691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+</a:t>
            </a:r>
          </a:p>
          <a:p>
            <a:r>
              <a:rPr lang="ru-RU" sz="2400" dirty="0" smtClean="0">
                <a:solidFill>
                  <a:srgbClr val="92D050"/>
                </a:solidFill>
              </a:rPr>
              <a:t>Скорость записи увеличивается</a:t>
            </a:r>
            <a:endParaRPr lang="ru-RU" sz="2400" dirty="0">
              <a:solidFill>
                <a:srgbClr val="92D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2080" y="263691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Скорость чтения снижается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876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151742">
        <p14:prism/>
      </p:transition>
    </mc:Choice>
    <mc:Fallback xmlns="">
      <p:transition advTm="1517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</a:rPr>
              <a:t>Проблемы работы 1С с СУБД </a:t>
            </a:r>
            <a:r>
              <a:rPr lang="en-US" sz="3100" b="1" dirty="0" smtClean="0">
                <a:solidFill>
                  <a:schemeClr val="tx1"/>
                </a:solidFill>
              </a:rPr>
              <a:t>Oracle Database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1230" y="1196752"/>
            <a:ext cx="5753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Последняя БСП на </a:t>
            </a:r>
            <a:r>
              <a:rPr lang="en-US" sz="2400" b="1" dirty="0" smtClean="0"/>
              <a:t>Oracle Database </a:t>
            </a:r>
            <a:r>
              <a:rPr lang="ru-RU" sz="2400" b="1" dirty="0" smtClean="0"/>
              <a:t>не запускается… проблема перечислений</a:t>
            </a:r>
          </a:p>
          <a:p>
            <a:r>
              <a:rPr lang="ru-RU" dirty="0" smtClean="0"/>
              <a:t>Важен не сам факт ошибки, а выводы из него…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58417"/>
            <a:ext cx="2934110" cy="1124107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95536" y="1586409"/>
            <a:ext cx="2232248" cy="14105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95536" y="1586409"/>
            <a:ext cx="2376264" cy="13681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9512" y="2996952"/>
            <a:ext cx="8856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Проблемы резервного копирования и обслуживания БД.</a:t>
            </a:r>
          </a:p>
          <a:p>
            <a:r>
              <a:rPr lang="ru-RU" dirty="0" smtClean="0"/>
              <a:t>Из за использования схемы как БД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24438" y="3845495"/>
            <a:ext cx="668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Проблемы «сложных» запросов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4438" y="4437112"/>
            <a:ext cx="7371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Проблемы получения плана запросов (ЦУП)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039" y="6885384"/>
            <a:ext cx="1944216" cy="194421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4438" y="5070374"/>
            <a:ext cx="7371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Проблемы </a:t>
            </a:r>
            <a:r>
              <a:rPr lang="en-US" sz="2400" b="1" dirty="0" smtClean="0"/>
              <a:t>IOT </a:t>
            </a:r>
            <a:r>
              <a:rPr lang="ru-RU" sz="2400" b="1" dirty="0" smtClean="0"/>
              <a:t>и временных таблиц</a:t>
            </a:r>
            <a:endParaRPr lang="ru-RU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196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148E-6 L -1.38889E-6 -0.50382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 algn="ctr"/>
            <a:r>
              <a:rPr lang="ru-RU" sz="2400" dirty="0" smtClean="0">
                <a:solidFill>
                  <a:schemeClr val="tx1"/>
                </a:solidFill>
              </a:rPr>
              <a:t>Упущенные возможности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2474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126876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Материал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этого слайда представлен только для ознакомления. Использование данных возможностей противоречит лицензионному соглашению 1С.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564904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Секционирование таблиц (6 видов!)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Stored outline </a:t>
            </a:r>
            <a:r>
              <a:rPr lang="ru-RU" sz="2400" b="1" dirty="0" smtClean="0"/>
              <a:t>– «подсказки» оптимизатору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Mat</a:t>
            </a:r>
            <a:r>
              <a:rPr lang="ru-RU" sz="2400" b="1" dirty="0"/>
              <a:t>.</a:t>
            </a:r>
            <a:r>
              <a:rPr lang="en-US" sz="2400" b="1" dirty="0" smtClean="0"/>
              <a:t> View </a:t>
            </a:r>
            <a:r>
              <a:rPr lang="ru-RU" sz="2400" b="1" dirty="0" smtClean="0"/>
              <a:t>– индексированные представления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Сжатие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Битовые индексы</a:t>
            </a:r>
            <a:endParaRPr lang="ru-RU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542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/>
            <a:r>
              <a:rPr lang="ru-RU" sz="2400" dirty="0">
                <a:solidFill>
                  <a:schemeClr val="tx1"/>
                </a:solidFill>
              </a:rPr>
              <a:t>Первичная настройка </a:t>
            </a:r>
            <a:r>
              <a:rPr lang="en-US" sz="2400" dirty="0">
                <a:solidFill>
                  <a:schemeClr val="tx1"/>
                </a:solidFill>
              </a:rPr>
              <a:t>Oracle Database </a:t>
            </a:r>
            <a:r>
              <a:rPr lang="ru-RU" sz="2400" dirty="0">
                <a:solidFill>
                  <a:schemeClr val="tx1"/>
                </a:solidFill>
              </a:rPr>
              <a:t>для работы с 1С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2733883"/>
            <a:ext cx="878497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B0F0"/>
                </a:solidFill>
              </a:rPr>
              <a:t>Sessions &gt; 2</a:t>
            </a:r>
            <a:r>
              <a:rPr lang="ru-RU" sz="2800" b="1" dirty="0" smtClean="0">
                <a:solidFill>
                  <a:srgbClr val="00B0F0"/>
                </a:solidFill>
              </a:rPr>
              <a:t>3</a:t>
            </a:r>
            <a:r>
              <a:rPr lang="en-US" sz="2800" b="1" dirty="0" smtClean="0">
                <a:solidFill>
                  <a:srgbClr val="00B0F0"/>
                </a:solidFill>
              </a:rPr>
              <a:t>0 Processes &gt; 2</a:t>
            </a:r>
            <a:r>
              <a:rPr lang="ru-RU" sz="2800" b="1" dirty="0">
                <a:solidFill>
                  <a:srgbClr val="00B0F0"/>
                </a:solidFill>
              </a:rPr>
              <a:t>0</a:t>
            </a:r>
            <a:r>
              <a:rPr lang="en-US" sz="2800" b="1" dirty="0" smtClean="0">
                <a:solidFill>
                  <a:srgbClr val="00B0F0"/>
                </a:solidFill>
              </a:rPr>
              <a:t>0 </a:t>
            </a:r>
            <a:r>
              <a:rPr lang="en-US" sz="2000" b="1" dirty="0" smtClean="0"/>
              <a:t>(</a:t>
            </a:r>
            <a:r>
              <a:rPr lang="ru-RU" sz="2000" b="1" dirty="0" smtClean="0"/>
              <a:t>Подбирается под конкретное решение</a:t>
            </a:r>
            <a:r>
              <a:rPr lang="en-US" sz="2000" b="1" dirty="0" smtClean="0"/>
              <a:t>)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B0F0"/>
                </a:solidFill>
              </a:rPr>
              <a:t>recyclebin</a:t>
            </a:r>
            <a:r>
              <a:rPr lang="en-US" sz="2800" b="1" dirty="0" smtClean="0">
                <a:solidFill>
                  <a:srgbClr val="00B0F0"/>
                </a:solidFill>
              </a:rPr>
              <a:t> OFF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000" b="1" dirty="0" smtClean="0"/>
              <a:t>(реструктуризация – пересоздание таблиц)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B0F0"/>
                </a:solidFill>
              </a:rPr>
              <a:t>cursor_sharing</a:t>
            </a:r>
            <a:r>
              <a:rPr lang="en-US" sz="2800" b="1" dirty="0" smtClean="0">
                <a:solidFill>
                  <a:srgbClr val="00B0F0"/>
                </a:solidFill>
              </a:rPr>
              <a:t>=exact</a:t>
            </a:r>
            <a:r>
              <a:rPr lang="ru-RU" sz="2800" b="1" dirty="0" smtClean="0"/>
              <a:t> </a:t>
            </a:r>
            <a:r>
              <a:rPr lang="ru-RU" sz="2000" b="1" dirty="0" smtClean="0"/>
              <a:t>(функциональные индексы)</a:t>
            </a:r>
            <a:endParaRPr lang="ru-RU" sz="2000" b="1" dirty="0" smtClean="0">
              <a:solidFill>
                <a:srgbClr val="00B0F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B0F0"/>
                </a:solidFill>
              </a:rPr>
              <a:t>trace_enabled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FALSE</a:t>
            </a:r>
            <a:r>
              <a:rPr lang="ru-RU" sz="2800" b="1" dirty="0">
                <a:solidFill>
                  <a:srgbClr val="00B0F0"/>
                </a:solidFill>
              </a:rPr>
              <a:t> </a:t>
            </a:r>
            <a:r>
              <a:rPr lang="ru-RU" sz="2000" dirty="0" smtClean="0"/>
              <a:t>(</a:t>
            </a:r>
            <a:r>
              <a:rPr lang="ru-RU" sz="2000" b="1" dirty="0" smtClean="0"/>
              <a:t>расширенный ТЖ</a:t>
            </a:r>
            <a:r>
              <a:rPr lang="ru-RU" sz="20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</a:rPr>
              <a:t>Настроить почтовые оповещения в </a:t>
            </a:r>
            <a:r>
              <a:rPr lang="en-US" sz="2800" b="1" dirty="0" smtClean="0">
                <a:solidFill>
                  <a:srgbClr val="00B0F0"/>
                </a:solidFill>
              </a:rPr>
              <a:t>EM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/>
              <a:t>–</a:t>
            </a:r>
            <a:r>
              <a:rPr lang="ru-RU" sz="2000" b="1" dirty="0" smtClean="0"/>
              <a:t>очень нужны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B0F0"/>
                </a:solidFill>
              </a:rPr>
              <a:t>С 10 версии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нет необходимости «вручную» собирать статистику. Перестраивать по расписанию все индексы не нужно.</a:t>
            </a:r>
          </a:p>
          <a:p>
            <a:endParaRPr lang="ru-RU" sz="2800" b="1" dirty="0">
              <a:solidFill>
                <a:srgbClr val="00B0F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2000" b="1" dirty="0"/>
          </a:p>
          <a:p>
            <a:pPr marL="285750" indent="-285750">
              <a:buFont typeface="Arial" pitchFamily="34" charset="0"/>
              <a:buChar char="•"/>
            </a:pPr>
            <a:endParaRPr lang="ru-RU" sz="2000" b="1" dirty="0">
              <a:solidFill>
                <a:srgbClr val="00B0F0"/>
              </a:solidFill>
            </a:endParaRPr>
          </a:p>
          <a:p>
            <a:endParaRPr lang="ru-RU" sz="28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5536" y="11609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SPFILE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340" y="1079918"/>
            <a:ext cx="4906060" cy="16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0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7429">
        <p14:prism/>
      </p:transition>
    </mc:Choice>
    <mc:Fallback xmlns="">
      <p:transition advTm="2174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/>
            <a:r>
              <a:rPr lang="ru-RU" sz="2400" dirty="0">
                <a:solidFill>
                  <a:schemeClr val="tx1"/>
                </a:solidFill>
              </a:rPr>
              <a:t>Первичная настройка </a:t>
            </a:r>
            <a:r>
              <a:rPr lang="en-US" sz="2400" dirty="0">
                <a:solidFill>
                  <a:schemeClr val="tx1"/>
                </a:solidFill>
              </a:rPr>
              <a:t>Oracle Database </a:t>
            </a:r>
            <a:r>
              <a:rPr lang="ru-RU" sz="2400" dirty="0">
                <a:solidFill>
                  <a:schemeClr val="tx1"/>
                </a:solidFill>
              </a:rPr>
              <a:t>для работы с 1С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280240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</a:rPr>
              <a:t>Если </a:t>
            </a:r>
            <a:r>
              <a:rPr lang="en-US" sz="2800" b="1" dirty="0">
                <a:solidFill>
                  <a:srgbClr val="00B0F0"/>
                </a:solidFill>
              </a:rPr>
              <a:t>Backup </a:t>
            </a:r>
            <a:r>
              <a:rPr lang="ru-RU" sz="2800" b="1" dirty="0">
                <a:solidFill>
                  <a:srgbClr val="00B0F0"/>
                </a:solidFill>
              </a:rPr>
              <a:t>средствами </a:t>
            </a:r>
            <a:r>
              <a:rPr lang="en-US" sz="2800" b="1" dirty="0" err="1">
                <a:solidFill>
                  <a:srgbClr val="00B0F0"/>
                </a:solidFill>
              </a:rPr>
              <a:t>impdp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ru-RU" sz="2800" b="1" dirty="0">
                <a:solidFill>
                  <a:srgbClr val="00B0F0"/>
                </a:solidFill>
              </a:rPr>
              <a:t>и </a:t>
            </a:r>
            <a:r>
              <a:rPr lang="en-US" sz="2800" b="1" dirty="0" err="1">
                <a:solidFill>
                  <a:srgbClr val="00B0F0"/>
                </a:solidFill>
              </a:rPr>
              <a:t>expdp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ru-RU" sz="2800" b="1" dirty="0">
                <a:solidFill>
                  <a:srgbClr val="00B0F0"/>
                </a:solidFill>
              </a:rPr>
              <a:t>отключить </a:t>
            </a:r>
            <a:r>
              <a:rPr lang="en-US" sz="2800" b="1" dirty="0">
                <a:solidFill>
                  <a:srgbClr val="00B0F0"/>
                </a:solidFill>
              </a:rPr>
              <a:t>archive Log </a:t>
            </a:r>
            <a:r>
              <a:rPr lang="ru-RU" sz="2800" b="1" dirty="0">
                <a:solidFill>
                  <a:srgbClr val="00B0F0"/>
                </a:solidFill>
              </a:rPr>
              <a:t>и </a:t>
            </a:r>
            <a:r>
              <a:rPr lang="en-US" sz="2800" b="1" dirty="0">
                <a:solidFill>
                  <a:srgbClr val="00B0F0"/>
                </a:solidFill>
              </a:rPr>
              <a:t>Redo Log </a:t>
            </a:r>
            <a:r>
              <a:rPr lang="ru-RU" sz="2800" b="1" dirty="0" smtClean="0">
                <a:solidFill>
                  <a:srgbClr val="00B0F0"/>
                </a:solidFill>
              </a:rPr>
              <a:t>ограничить </a:t>
            </a:r>
            <a:r>
              <a:rPr lang="ru-RU" sz="2400" b="1" dirty="0" smtClean="0"/>
              <a:t>(</a:t>
            </a:r>
            <a:r>
              <a:rPr lang="en-US" sz="2400" b="1" dirty="0" err="1" smtClean="0"/>
              <a:t>impdp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</a:t>
            </a:r>
            <a:r>
              <a:rPr lang="en-US" sz="2400" b="1" dirty="0" err="1" smtClean="0"/>
              <a:t>expdp</a:t>
            </a:r>
            <a:r>
              <a:rPr lang="en-US" sz="2400" b="1" dirty="0" smtClean="0"/>
              <a:t> </a:t>
            </a:r>
            <a:r>
              <a:rPr lang="ru-RU" sz="2400" b="1" dirty="0" smtClean="0"/>
              <a:t>их не используют)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</a:rPr>
              <a:t>Задать приращение для фалов в 1С </a:t>
            </a:r>
            <a:r>
              <a:rPr lang="en-US" sz="2800" b="1" dirty="0" err="1" smtClean="0">
                <a:solidFill>
                  <a:srgbClr val="00B0F0"/>
                </a:solidFill>
              </a:rPr>
              <a:t>tablespace</a:t>
            </a:r>
            <a:r>
              <a:rPr lang="ru-RU" sz="2800" b="1" dirty="0" smtClean="0">
                <a:solidFill>
                  <a:srgbClr val="00B0F0"/>
                </a:solidFill>
              </a:rPr>
              <a:t>, добавить файлы (не менее </a:t>
            </a:r>
            <a:r>
              <a:rPr lang="ru-RU" sz="2800" b="1" dirty="0">
                <a:solidFill>
                  <a:srgbClr val="00B0F0"/>
                </a:solidFill>
              </a:rPr>
              <a:t>3</a:t>
            </a:r>
            <a:r>
              <a:rPr lang="ru-RU" sz="2800" b="1" dirty="0" smtClean="0">
                <a:solidFill>
                  <a:srgbClr val="00B0F0"/>
                </a:solidFill>
              </a:rPr>
              <a:t>-х). Разумный начальный размер и приращение.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B0F0"/>
                </a:solidFill>
              </a:rPr>
              <a:t>Включить </a:t>
            </a:r>
            <a:r>
              <a:rPr lang="en-US" sz="2800" b="1" dirty="0" smtClean="0">
                <a:solidFill>
                  <a:srgbClr val="00B0F0"/>
                </a:solidFill>
              </a:rPr>
              <a:t>AMM</a:t>
            </a:r>
            <a:endParaRPr lang="ru-RU" sz="2800" b="1" dirty="0" smtClean="0">
              <a:solidFill>
                <a:srgbClr val="00B0F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68" y="1124744"/>
            <a:ext cx="7211432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4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77595">
        <p14:prism/>
      </p:transition>
    </mc:Choice>
    <mc:Fallback xmlns="">
      <p:transition advTm="7759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/>
            <a:r>
              <a:rPr lang="ru-RU" sz="2400" dirty="0" smtClean="0">
                <a:solidFill>
                  <a:schemeClr val="tx1"/>
                </a:solidFill>
              </a:rPr>
              <a:t>Тонкая настройка </a:t>
            </a:r>
            <a:r>
              <a:rPr lang="en-US" sz="2400" dirty="0" smtClean="0">
                <a:solidFill>
                  <a:schemeClr val="tx1"/>
                </a:solidFill>
              </a:rPr>
              <a:t>Oracle </a:t>
            </a:r>
            <a:r>
              <a:rPr lang="en-US" sz="2400" dirty="0">
                <a:solidFill>
                  <a:schemeClr val="tx1"/>
                </a:solidFill>
              </a:rPr>
              <a:t>Database </a:t>
            </a:r>
            <a:r>
              <a:rPr lang="ru-RU" sz="2400" dirty="0">
                <a:solidFill>
                  <a:schemeClr val="tx1"/>
                </a:solidFill>
              </a:rPr>
              <a:t>для работы с 1С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8"/>
            <a:ext cx="2736304" cy="205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optimizer_index_cost_adj</a:t>
            </a:r>
            <a:r>
              <a:rPr lang="ru-RU" sz="2800" b="1" dirty="0" smtClean="0"/>
              <a:t> – </a:t>
            </a:r>
            <a:r>
              <a:rPr lang="ru-RU" sz="2000" b="1" dirty="0" smtClean="0"/>
              <a:t>порог использования индексов. Чем меньше, тем больше индексов будет использовано. Около 30.</a:t>
            </a:r>
          </a:p>
          <a:p>
            <a:endParaRPr lang="ru-RU" sz="2800" b="1" dirty="0"/>
          </a:p>
          <a:p>
            <a:r>
              <a:rPr lang="en-US" sz="2800" b="1" dirty="0" err="1">
                <a:solidFill>
                  <a:srgbClr val="00B0F0"/>
                </a:solidFill>
              </a:rPr>
              <a:t>filesystemio_options</a:t>
            </a:r>
            <a:r>
              <a:rPr lang="en-US" sz="2800" b="1" dirty="0">
                <a:solidFill>
                  <a:srgbClr val="00B0F0"/>
                </a:solidFill>
              </a:rPr>
              <a:t> = SETALL </a:t>
            </a:r>
            <a:r>
              <a:rPr lang="ru-RU" sz="2800" b="1" dirty="0" smtClean="0"/>
              <a:t>– </a:t>
            </a:r>
            <a:r>
              <a:rPr lang="ru-RU" sz="2000" b="1" dirty="0" smtClean="0"/>
              <a:t>Прямое обращение к диску. «</a:t>
            </a:r>
            <a:r>
              <a:rPr lang="en-US" sz="2000" b="1" dirty="0" smtClean="0"/>
              <a:t>Oracle </a:t>
            </a:r>
            <a:r>
              <a:rPr lang="ru-RU" sz="2000" b="1" dirty="0" smtClean="0"/>
              <a:t>лучше знать»…</a:t>
            </a:r>
          </a:p>
          <a:p>
            <a:endParaRPr lang="ru-RU" sz="2000" b="1" dirty="0"/>
          </a:p>
          <a:p>
            <a:r>
              <a:rPr lang="en-US" sz="2800" b="1" dirty="0">
                <a:solidFill>
                  <a:srgbClr val="00B0F0"/>
                </a:solidFill>
              </a:rPr>
              <a:t>Redo log group members</a:t>
            </a:r>
            <a:r>
              <a:rPr lang="ru-RU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rgbClr val="00B0F0"/>
                </a:solidFill>
              </a:rPr>
              <a:t>&gt; 2 Redo log groups &gt; 1</a:t>
            </a:r>
            <a:r>
              <a:rPr lang="ru-RU" sz="2800" b="1" dirty="0">
                <a:solidFill>
                  <a:srgbClr val="00B0F0"/>
                </a:solidFill>
              </a:rPr>
              <a:t> </a:t>
            </a:r>
            <a:r>
              <a:rPr lang="ru-RU" sz="1600" b="1" dirty="0" smtClean="0"/>
              <a:t>- </a:t>
            </a:r>
            <a:r>
              <a:rPr lang="ru-RU" sz="2000" b="1" dirty="0" smtClean="0"/>
              <a:t>уменьшить </a:t>
            </a:r>
            <a:r>
              <a:rPr lang="ru-RU" sz="2000" b="1" dirty="0"/>
              <a:t>число </a:t>
            </a:r>
            <a:endParaRPr lang="ru-RU" sz="2000" b="1" dirty="0" smtClean="0"/>
          </a:p>
          <a:p>
            <a:r>
              <a:rPr lang="ru-RU" sz="2000" b="1" dirty="0" smtClean="0"/>
              <a:t>переключений</a:t>
            </a:r>
            <a:endParaRPr lang="ru-RU" sz="2000" b="1" dirty="0"/>
          </a:p>
          <a:p>
            <a:endParaRPr lang="ru-RU" sz="20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304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161045">
        <p14:prism/>
      </p:transition>
    </mc:Choice>
    <mc:Fallback xmlns="">
      <p:transition advTm="1610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 algn="ctr"/>
            <a:r>
              <a:rPr lang="ru-RU" sz="2400" dirty="0" smtClean="0">
                <a:solidFill>
                  <a:schemeClr val="tx1"/>
                </a:solidFill>
              </a:rPr>
              <a:t>Средства </a:t>
            </a:r>
            <a:r>
              <a:rPr lang="ru-RU" sz="2400" dirty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дминистрирования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05273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Enterprise Manager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9" y="1702643"/>
            <a:ext cx="8380413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5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9081">
        <p14:prism/>
      </p:transition>
    </mc:Choice>
    <mc:Fallback xmlns="">
      <p:transition advTm="290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 algn="ctr"/>
            <a:r>
              <a:rPr lang="ru-RU" sz="2400" dirty="0" smtClean="0">
                <a:solidFill>
                  <a:schemeClr val="tx1"/>
                </a:solidFill>
              </a:rPr>
              <a:t>Средства </a:t>
            </a:r>
            <a:r>
              <a:rPr lang="ru-RU" sz="2400" dirty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дминистрирования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1404065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SQL Developer</a:t>
            </a:r>
            <a:endParaRPr lang="ru-RU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93937"/>
            <a:ext cx="54197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8144" y="2910423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Бесплатный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Написан на </a:t>
            </a:r>
            <a:r>
              <a:rPr lang="en-US" sz="2000" dirty="0" smtClean="0"/>
              <a:t>Java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В основном для </a:t>
            </a:r>
            <a:r>
              <a:rPr lang="en-US" sz="2000" dirty="0" smtClean="0"/>
              <a:t>DML </a:t>
            </a:r>
            <a:r>
              <a:rPr lang="ru-RU" sz="2000" dirty="0" smtClean="0"/>
              <a:t>и частично </a:t>
            </a:r>
            <a:r>
              <a:rPr lang="en-US" sz="2000" dirty="0" smtClean="0"/>
              <a:t>DDL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Больше всего похож на </a:t>
            </a:r>
            <a:r>
              <a:rPr lang="en-US" sz="2000" dirty="0" smtClean="0"/>
              <a:t>Management studio MS SQL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9383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54971">
        <p14:prism/>
      </p:transition>
    </mc:Choice>
    <mc:Fallback xmlns="">
      <p:transition advTm="549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 algn="ctr"/>
            <a:r>
              <a:rPr lang="ru-RU" sz="2400" dirty="0" smtClean="0">
                <a:solidFill>
                  <a:schemeClr val="tx1"/>
                </a:solidFill>
              </a:rPr>
              <a:t>Средства </a:t>
            </a:r>
            <a:r>
              <a:rPr lang="ru-RU" sz="2400" dirty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дминистрирования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134076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TOAD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50673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68144" y="2726918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Платный. Цена лицензии  до 172 </a:t>
            </a:r>
            <a:r>
              <a:rPr lang="ru-RU" dirty="0" err="1" smtClean="0"/>
              <a:t>т.р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Много функциональности. Не вся нужна и не вся удобна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Есть даже </a:t>
            </a:r>
            <a:r>
              <a:rPr lang="en-US" dirty="0" smtClean="0"/>
              <a:t>Best Practice</a:t>
            </a:r>
            <a:r>
              <a:rPr lang="ru-RU" dirty="0" smtClean="0"/>
              <a:t>. Не все подходят для 1С (!)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04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51587">
        <p14:prism/>
      </p:transition>
    </mc:Choice>
    <mc:Fallback xmlns="">
      <p:transition advTm="515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 algn="ctr"/>
            <a:r>
              <a:rPr lang="ru-RU" sz="2400" dirty="0" smtClean="0">
                <a:solidFill>
                  <a:schemeClr val="tx1"/>
                </a:solidFill>
              </a:rPr>
              <a:t>Средства </a:t>
            </a:r>
            <a:r>
              <a:rPr lang="ru-RU" sz="2400" dirty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дминистрирования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34076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Spotlight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63988"/>
            <a:ext cx="5688632" cy="474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84168" y="3175808"/>
            <a:ext cx="2915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Платный около 37 </a:t>
            </a:r>
            <a:r>
              <a:rPr lang="ru-RU" dirty="0" err="1" smtClean="0"/>
              <a:t>т.р</a:t>
            </a:r>
            <a:r>
              <a:rPr lang="ru-RU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 основном средство мониторинга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Удобно графически все на одном экране</a:t>
            </a:r>
          </a:p>
        </p:txBody>
      </p:sp>
    </p:spTree>
    <p:extLst>
      <p:ext uri="{BB962C8B-B14F-4D97-AF65-F5344CB8AC3E}">
        <p14:creationId xmlns:p14="http://schemas.microsoft.com/office/powerpoint/2010/main" val="424329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48771">
        <p14:prism/>
      </p:transition>
    </mc:Choice>
    <mc:Fallback xmlns="">
      <p:transition advTm="487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216555" y="116632"/>
            <a:ext cx="7056784" cy="8640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Внедрение на </a:t>
            </a:r>
            <a:r>
              <a:rPr lang="en-US" sz="3100" b="1" dirty="0" smtClean="0">
                <a:solidFill>
                  <a:schemeClr val="tx1"/>
                </a:solidFill>
              </a:rPr>
              <a:t>Oracle</a:t>
            </a:r>
            <a:r>
              <a:rPr lang="ru-RU" sz="3100" b="1" dirty="0" smtClean="0">
                <a:solidFill>
                  <a:schemeClr val="tx1"/>
                </a:solidFill>
              </a:rPr>
              <a:t>. Что для этого нужно?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28523" y="2204864"/>
            <a:ext cx="7344816" cy="201622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036847"/>
              </p:ext>
            </p:extLst>
          </p:nvPr>
        </p:nvGraphicFramePr>
        <p:xfrm>
          <a:off x="467545" y="2184112"/>
          <a:ext cx="8424936" cy="34988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81352"/>
                <a:gridCol w="3012755"/>
                <a:gridCol w="2730829"/>
              </a:tblGrid>
              <a:tr h="6688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61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4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6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18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953" y="2276872"/>
            <a:ext cx="1681016" cy="48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408" y="2348880"/>
            <a:ext cx="15240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29249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Лицензии             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5576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 ONE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6092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(STD) x 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344667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 на сервер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        0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(Linux)                                 1000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(STD)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x N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0770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 сервер                                  ------------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-------------        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486916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Желательно </a:t>
            </a:r>
            <a:r>
              <a:rPr lang="en-US" dirty="0" smtClean="0">
                <a:solidFill>
                  <a:srgbClr val="FF0000"/>
                </a:solidFill>
              </a:rPr>
              <a:t>DBA                               +                                            ?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33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 algn="ctr"/>
            <a:r>
              <a:rPr lang="ru-RU" sz="2400" dirty="0" smtClean="0">
                <a:solidFill>
                  <a:schemeClr val="tx1"/>
                </a:solidFill>
              </a:rPr>
              <a:t>Техническая поддержка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61" y="1340768"/>
            <a:ext cx="7954486" cy="22291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0760" y="4149080"/>
            <a:ext cx="8189711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Язык только английский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Платная на пользователя, годовая подписка бесплатно при покупке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Отвечают оперативно но не всегда по теме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Ранее называлась </a:t>
            </a:r>
            <a:r>
              <a:rPr lang="en-US" sz="2000" dirty="0" err="1" smtClean="0"/>
              <a:t>metalink</a:t>
            </a:r>
            <a:endParaRPr lang="ru-RU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Обновления – нетривиальный процесс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84368" y="2636912"/>
            <a:ext cx="648072" cy="9330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76763">
        <p14:prism/>
      </p:transition>
    </mc:Choice>
    <mc:Fallback xmlns="">
      <p:transition advTm="767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pPr marL="228600" indent="-228600" algn="ctr"/>
            <a:r>
              <a:rPr lang="ru-RU" dirty="0" smtClean="0">
                <a:solidFill>
                  <a:schemeClr val="tx1"/>
                </a:solidFill>
              </a:rPr>
              <a:t>Когда нужен </a:t>
            </a:r>
            <a:r>
              <a:rPr lang="en-US" dirty="0" smtClean="0">
                <a:solidFill>
                  <a:schemeClr val="tx1"/>
                </a:solidFill>
              </a:rPr>
              <a:t>Oracle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1277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- Есть </a:t>
            </a:r>
            <a:r>
              <a:rPr lang="en-US" sz="4800" dirty="0" smtClean="0"/>
              <a:t>Oracle</a:t>
            </a:r>
            <a:r>
              <a:rPr lang="en-US" sz="4000" dirty="0" smtClean="0"/>
              <a:t> DBA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27687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- </a:t>
            </a:r>
            <a:r>
              <a:rPr lang="en-US" sz="4800" dirty="0" smtClean="0"/>
              <a:t>Oracle </a:t>
            </a:r>
            <a:r>
              <a:rPr lang="ru-RU" sz="4800" dirty="0"/>
              <a:t>у</a:t>
            </a:r>
            <a:r>
              <a:rPr lang="ru-RU" sz="4800" dirty="0" smtClean="0"/>
              <a:t>же куплен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284984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- Нужен полноценный кластер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85846" y="4941168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- Специфичное решение, удалось договориться с 1С</a:t>
            </a:r>
            <a:endParaRPr lang="ru-RU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512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123423">
        <p14:prism/>
      </p:transition>
    </mc:Choice>
    <mc:Fallback xmlns="">
      <p:transition advTm="1234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056784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tx1"/>
                </a:solidFill>
              </a:rPr>
              <a:t>INFOSTART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3100" b="1" dirty="0">
                <a:solidFill>
                  <a:schemeClr val="tx1"/>
                </a:solidFill>
              </a:rPr>
              <a:t>EVENT 2012 </a:t>
            </a:r>
            <a:r>
              <a:rPr lang="ru-RU" sz="3100" b="1" dirty="0">
                <a:solidFill>
                  <a:schemeClr val="tx1"/>
                </a:solidFill>
              </a:rPr>
              <a:t>Санкт-Петербург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1457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99592" y="1844824"/>
            <a:ext cx="7632848" cy="34563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dirty="0" smtClean="0"/>
              <a:t>СПАСИБО ЗА ВНИМАНИЕ</a:t>
            </a:r>
            <a:endParaRPr lang="ru-RU" sz="6000" dirty="0" smtClean="0"/>
          </a:p>
        </p:txBody>
      </p:sp>
    </p:spTree>
    <p:extLst>
      <p:ext uri="{BB962C8B-B14F-4D97-AF65-F5344CB8AC3E}">
        <p14:creationId xmlns:p14="http://schemas.microsoft.com/office/powerpoint/2010/main" val="162284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1627">
        <p14:prism/>
      </p:transition>
    </mc:Choice>
    <mc:Fallback xmlns="">
      <p:transition advTm="16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216555" y="116632"/>
            <a:ext cx="7056784" cy="86409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Основные понятия. Схема и БД.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74168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Схема  =  БД   </a:t>
            </a:r>
            <a:endParaRPr lang="ru-RU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79712" y="3284984"/>
            <a:ext cx="57606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020272" y="3329212"/>
            <a:ext cx="57606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8" y="4797152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Логическая сущность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4797152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Физическая сущность</a:t>
            </a:r>
            <a:endParaRPr lang="ru-RU" sz="32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148064" y="1772816"/>
            <a:ext cx="1008112" cy="1179423"/>
          </a:xfrm>
          <a:prstGeom prst="line">
            <a:avLst/>
          </a:prstGeom>
          <a:ln w="1270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278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86409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Основные понятия. Версионность.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1277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Версионные</a:t>
            </a:r>
            <a:r>
              <a:rPr lang="ru-RU" sz="2400" b="1" dirty="0" smtClean="0"/>
              <a:t> СУБД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141277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Блокировочные СУБД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Читается последняя зафиксированная версия данных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53942" y="213285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Ожидание фиксации изменений</a:t>
            </a:r>
            <a:endParaRPr lang="ru-RU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56992"/>
            <a:ext cx="1224136" cy="35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3356992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Database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09925"/>
            <a:ext cx="9620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38551" y="326191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IBM DB</a:t>
            </a: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3772557"/>
            <a:ext cx="1224135" cy="37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99229" y="377255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Postgre</a:t>
            </a:r>
            <a:r>
              <a:rPr lang="en-US" dirty="0" smtClean="0"/>
              <a:t> SQL</a:t>
            </a:r>
            <a:endParaRPr lang="ru-RU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79934"/>
            <a:ext cx="15240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756776" y="3834452"/>
            <a:ext cx="2063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 SQL Server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66074" y="4203784"/>
            <a:ext cx="28543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Но </a:t>
            </a:r>
            <a:r>
              <a:rPr lang="en-US" sz="1400" dirty="0" smtClean="0"/>
              <a:t>READ_COMMITED_SNAPSHOT </a:t>
            </a:r>
            <a:r>
              <a:rPr lang="ru-RU" sz="1400" dirty="0" smtClean="0"/>
              <a:t>делает </a:t>
            </a:r>
            <a:r>
              <a:rPr lang="en-US" sz="1400" dirty="0" smtClean="0"/>
              <a:t>MS SQL </a:t>
            </a:r>
            <a:r>
              <a:rPr lang="ru-RU" sz="1400" dirty="0" err="1" smtClean="0"/>
              <a:t>версионным</a:t>
            </a:r>
            <a:r>
              <a:rPr lang="ru-RU" sz="1400" dirty="0" smtClean="0"/>
              <a:t> во многих случаях. Используется в 8.3</a:t>
            </a:r>
            <a:endParaRPr lang="ru-RU" sz="1400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966074" y="4203784"/>
            <a:ext cx="2782390" cy="1097424"/>
          </a:xfrm>
          <a:prstGeom prst="wedgeRectCallout">
            <a:avLst>
              <a:gd name="adj1" fmla="val -15922"/>
              <a:gd name="adj2" fmla="val -591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499992" y="1196752"/>
            <a:ext cx="0" cy="5400600"/>
          </a:xfrm>
          <a:prstGeom prst="line">
            <a:avLst/>
          </a:prstGeom>
          <a:ln w="1270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3528" y="5013176"/>
            <a:ext cx="3672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+ Меньше ожидание чтения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5445224"/>
            <a:ext cx="30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- Больше расход ресурсов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8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86409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Основные понятия. </a:t>
            </a:r>
            <a:r>
              <a:rPr lang="en-US" sz="3100" b="1" dirty="0" smtClean="0">
                <a:solidFill>
                  <a:schemeClr val="tx1"/>
                </a:solidFill>
              </a:rPr>
              <a:t>RAC, ASM</a:t>
            </a:r>
            <a:r>
              <a:rPr lang="ru-RU" sz="3100" b="1" dirty="0" smtClean="0">
                <a:solidFill>
                  <a:schemeClr val="tx1"/>
                </a:solidFill>
              </a:rPr>
              <a:t>.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160" y="2516703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F0"/>
                </a:solidFill>
              </a:rPr>
              <a:t>RAC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1718" y="4388911"/>
            <a:ext cx="2270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F0"/>
                </a:solidFill>
              </a:rPr>
              <a:t>ASM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5400" y="2564904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Application Cluster</a:t>
            </a:r>
            <a:endParaRPr lang="ru-RU" dirty="0" smtClean="0"/>
          </a:p>
          <a:p>
            <a:r>
              <a:rPr lang="ru-RU" dirty="0" smtClean="0"/>
              <a:t>Полноценный кластер. Отказоустойчивость и масштабируемость вплоть до распараллеливания запроса по узлам.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4725144"/>
            <a:ext cx="63185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Automatic Storage Management. </a:t>
            </a:r>
            <a:r>
              <a:rPr lang="ru-RU" dirty="0" smtClean="0"/>
              <a:t>Автоматическое </a:t>
            </a:r>
          </a:p>
          <a:p>
            <a:r>
              <a:rPr lang="ru-RU" dirty="0" smtClean="0"/>
              <a:t>управление</a:t>
            </a:r>
            <a:r>
              <a:rPr lang="en-US" dirty="0" smtClean="0"/>
              <a:t> </a:t>
            </a:r>
            <a:r>
              <a:rPr lang="ru-RU" dirty="0" smtClean="0"/>
              <a:t>дисковым пространством. </a:t>
            </a:r>
          </a:p>
          <a:p>
            <a:r>
              <a:rPr lang="ru-RU" dirty="0" smtClean="0"/>
              <a:t>Контролируемая избыточность и балансировка нагрузки.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126876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 что любят </a:t>
            </a:r>
            <a:r>
              <a:rPr lang="en-US" sz="3200" dirty="0" smtClean="0"/>
              <a:t>Oracle?</a:t>
            </a:r>
            <a:endParaRPr lang="ru-RU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864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/>
      <p:bldP spid="23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8640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Основные понятия. </a:t>
            </a:r>
            <a:r>
              <a:rPr lang="en-US" sz="3100" b="1" dirty="0" smtClean="0">
                <a:solidFill>
                  <a:schemeClr val="tx1"/>
                </a:solidFill>
              </a:rPr>
              <a:t>Archive Log </a:t>
            </a:r>
            <a:r>
              <a:rPr lang="ru-RU" sz="3100" b="1" dirty="0" smtClean="0">
                <a:solidFill>
                  <a:schemeClr val="tx1"/>
                </a:solidFill>
              </a:rPr>
              <a:t>или </a:t>
            </a:r>
            <a:r>
              <a:rPr lang="en-US" sz="3100" b="1" dirty="0" smtClean="0">
                <a:solidFill>
                  <a:schemeClr val="tx1"/>
                </a:solidFill>
              </a:rPr>
              <a:t>No Archive Log</a:t>
            </a:r>
            <a:r>
              <a:rPr lang="ru-RU" sz="3100" b="1" dirty="0" smtClean="0">
                <a:solidFill>
                  <a:schemeClr val="tx1"/>
                </a:solidFill>
              </a:rPr>
              <a:t>.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148478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Archive Log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14847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 Archive Log</a:t>
            </a:r>
            <a:endParaRPr lang="ru-RU" sz="3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907704" y="2204864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228184" y="2204864"/>
            <a:ext cx="72008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3356992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Online Backup RMAN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B050"/>
                </a:solidFill>
              </a:rPr>
              <a:t>Восстановление на любой момент времени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Нужно следить за объемом доступного для хранения логов дискового пространства.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Backup </a:t>
            </a:r>
            <a:r>
              <a:rPr lang="ru-RU" dirty="0" smtClean="0">
                <a:solidFill>
                  <a:srgbClr val="FF0000"/>
                </a:solidFill>
              </a:rPr>
              <a:t>только всей </a:t>
            </a:r>
            <a:r>
              <a:rPr lang="ru-RU" dirty="0" err="1" smtClean="0">
                <a:solidFill>
                  <a:srgbClr val="FF0000"/>
                </a:solidFill>
              </a:rPr>
              <a:t>бд</a:t>
            </a:r>
            <a:r>
              <a:rPr lang="ru-RU" dirty="0" smtClean="0">
                <a:solidFill>
                  <a:srgbClr val="FF0000"/>
                </a:solidFill>
              </a:rPr>
              <a:t> (всех схем)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3284984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00B050"/>
                </a:solidFill>
              </a:rPr>
              <a:t>Следить за дисковым пространством логов не нужно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Online Backup</a:t>
            </a:r>
            <a:r>
              <a:rPr lang="ru-RU" dirty="0" smtClean="0">
                <a:solidFill>
                  <a:srgbClr val="FF0000"/>
                </a:solidFill>
              </a:rPr>
              <a:t> возможен только средствами импорта и экспорта </a:t>
            </a:r>
            <a:r>
              <a:rPr lang="en-US" dirty="0" err="1" smtClean="0">
                <a:solidFill>
                  <a:srgbClr val="FF0000"/>
                </a:solidFill>
              </a:rPr>
              <a:t>impdp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err="1" smtClean="0">
                <a:solidFill>
                  <a:srgbClr val="FF0000"/>
                </a:solidFill>
              </a:rPr>
              <a:t>expdp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6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Основные понятия. Табличные пространства.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7" y="4608269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V81C_DATA</a:t>
            </a:r>
            <a:endParaRPr lang="ru-RU" dirty="0" smtClean="0"/>
          </a:p>
          <a:p>
            <a:r>
              <a:rPr lang="en-US" dirty="0" smtClean="0"/>
              <a:t>V81C_INDEX</a:t>
            </a:r>
            <a:endParaRPr lang="ru-RU" dirty="0" smtClean="0"/>
          </a:p>
          <a:p>
            <a:r>
              <a:rPr lang="en-US" dirty="0" smtClean="0"/>
              <a:t>V81C_INDEX_BIG</a:t>
            </a:r>
            <a:endParaRPr lang="ru-RU" dirty="0" smtClean="0"/>
          </a:p>
          <a:p>
            <a:r>
              <a:rPr lang="en-US" dirty="0" smtClean="0"/>
              <a:t>V81C_LOB</a:t>
            </a:r>
            <a:endParaRPr lang="ru-RU" dirty="0" smtClean="0"/>
          </a:p>
          <a:p>
            <a:r>
              <a:rPr lang="en-US" dirty="0" smtClean="0"/>
              <a:t>V81C_TEMP</a:t>
            </a: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275856" y="4581128"/>
            <a:ext cx="648072" cy="161131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39952" y="4673887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Табличные пространства 1С</a:t>
            </a:r>
            <a:endParaRPr lang="ru-RU" sz="4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87624" y="1628800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Табличное пространство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3383494"/>
            <a:ext cx="1872208" cy="549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736850" y="3176971"/>
            <a:ext cx="182703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602221" y="3005335"/>
            <a:ext cx="182703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Файлы</a:t>
            </a:r>
            <a:endParaRPr lang="ru-RU" dirty="0"/>
          </a:p>
        </p:txBody>
      </p:sp>
      <p:cxnSp>
        <p:nvCxnSpPr>
          <p:cNvPr id="27" name="Прямая со стрелкой 26"/>
          <p:cNvCxnSpPr>
            <a:stCxn id="23" idx="2"/>
            <a:endCxn id="26" idx="0"/>
          </p:cNvCxnSpPr>
          <p:nvPr/>
        </p:nvCxnSpPr>
        <p:spPr>
          <a:xfrm flipH="1">
            <a:off x="2515740" y="2420888"/>
            <a:ext cx="4032" cy="584447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88024" y="141277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азмер блока</a:t>
            </a:r>
          </a:p>
          <a:p>
            <a:r>
              <a:rPr lang="ru-RU" dirty="0" smtClean="0"/>
              <a:t>ведение логов</a:t>
            </a:r>
          </a:p>
          <a:p>
            <a:r>
              <a:rPr lang="ru-RU" dirty="0"/>
              <a:t>с</a:t>
            </a:r>
            <a:r>
              <a:rPr lang="ru-RU" dirty="0" smtClean="0"/>
              <a:t>жатие</a:t>
            </a:r>
          </a:p>
          <a:p>
            <a:r>
              <a:rPr lang="en-US" dirty="0" err="1" smtClean="0"/>
              <a:t>Bigfile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788024" y="300533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размер</a:t>
            </a:r>
          </a:p>
          <a:p>
            <a:r>
              <a:rPr lang="ru-RU" dirty="0"/>
              <a:t>р</a:t>
            </a:r>
            <a:r>
              <a:rPr lang="ru-RU" dirty="0" smtClean="0"/>
              <a:t>асположение</a:t>
            </a:r>
          </a:p>
          <a:p>
            <a:r>
              <a:rPr lang="ru-RU" dirty="0" smtClean="0"/>
              <a:t>приращение</a:t>
            </a:r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3995936" y="1484784"/>
            <a:ext cx="648072" cy="108431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4034408" y="2848745"/>
            <a:ext cx="648072" cy="108431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565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195043">
        <p14:prism/>
      </p:transition>
    </mc:Choice>
    <mc:Fallback xmlns="">
      <p:transition advTm="1950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Основные понятия. </a:t>
            </a:r>
            <a:r>
              <a:rPr lang="en-US" sz="3100" b="1" dirty="0" smtClean="0">
                <a:solidFill>
                  <a:schemeClr val="tx1"/>
                </a:solidFill>
              </a:rPr>
              <a:t>Redo log, alert log, listener, </a:t>
            </a:r>
            <a:r>
              <a:rPr lang="en-US" sz="3100" b="1" dirty="0" err="1" smtClean="0">
                <a:solidFill>
                  <a:schemeClr val="tx1"/>
                </a:solidFill>
              </a:rPr>
              <a:t>sysdba</a:t>
            </a:r>
            <a:r>
              <a:rPr lang="ru-RU" sz="3100" b="1" dirty="0" smtClean="0">
                <a:solidFill>
                  <a:schemeClr val="tx1"/>
                </a:solidFill>
              </a:rPr>
              <a:t>.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62880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Redo Log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ru-RU" sz="2000" dirty="0" smtClean="0"/>
              <a:t>Текущий </a:t>
            </a:r>
            <a:r>
              <a:rPr lang="en-US" sz="2000" dirty="0" smtClean="0"/>
              <a:t>Log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FF0000"/>
                </a:solidFill>
              </a:rPr>
              <a:t>Нужно следить за размером свободного пространства</a:t>
            </a:r>
            <a:r>
              <a:rPr lang="ru-RU" sz="2000" dirty="0" smtClean="0"/>
              <a:t>. Можно отключать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3568" y="2895327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Alert Log 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92D050"/>
                </a:solidFill>
              </a:rPr>
              <a:t>/u01/app/oracle/</a:t>
            </a:r>
            <a:r>
              <a:rPr lang="en-US" sz="2400" dirty="0" err="1" smtClean="0">
                <a:solidFill>
                  <a:srgbClr val="92D050"/>
                </a:solidFill>
              </a:rPr>
              <a:t>diag</a:t>
            </a:r>
            <a:r>
              <a:rPr lang="en-US" sz="2400" dirty="0" smtClean="0">
                <a:solidFill>
                  <a:srgbClr val="92D050"/>
                </a:solidFill>
              </a:rPr>
              <a:t>/</a:t>
            </a:r>
            <a:r>
              <a:rPr lang="en-US" sz="2400" dirty="0" err="1" smtClean="0">
                <a:solidFill>
                  <a:srgbClr val="92D050"/>
                </a:solidFill>
              </a:rPr>
              <a:t>rbms</a:t>
            </a:r>
            <a:r>
              <a:rPr lang="en-US" sz="2400" dirty="0" smtClean="0">
                <a:solidFill>
                  <a:srgbClr val="92D050"/>
                </a:solidFill>
              </a:rPr>
              <a:t>/main/OID/alert </a:t>
            </a:r>
            <a:r>
              <a:rPr lang="ru-RU" sz="2400" dirty="0" smtClean="0"/>
              <a:t>смотреть в него придётся даже если есть </a:t>
            </a:r>
            <a:r>
              <a:rPr lang="en-US" sz="2400" dirty="0" err="1" smtClean="0"/>
              <a:t>dba</a:t>
            </a:r>
            <a:endParaRPr lang="ru-RU" sz="2400" dirty="0">
              <a:solidFill>
                <a:srgbClr val="92D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4151737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Listener</a:t>
            </a:r>
            <a:r>
              <a:rPr lang="en-US" sz="2400" dirty="0" smtClean="0"/>
              <a:t> – </a:t>
            </a:r>
            <a:r>
              <a:rPr lang="ru-RU" sz="2000" dirty="0" smtClean="0"/>
              <a:t>сетевой доступ к БД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3464" y="5199583"/>
            <a:ext cx="682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Sysdba</a:t>
            </a:r>
            <a:r>
              <a:rPr lang="en-US" sz="2400" dirty="0" smtClean="0"/>
              <a:t> – </a:t>
            </a:r>
            <a:r>
              <a:rPr lang="ru-RU" sz="2000" dirty="0" smtClean="0"/>
              <a:t>не для работы с БД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8312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113297">
        <p14:prism/>
      </p:transition>
    </mc:Choice>
    <mc:Fallback xmlns="">
      <p:transition advTm="1132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«</a:t>
            </a:r>
            <a:r>
              <a:rPr lang="en-US" sz="3100" b="1" dirty="0" smtClean="0">
                <a:solidFill>
                  <a:schemeClr val="tx1"/>
                </a:solidFill>
              </a:rPr>
              <a:t>Oracle </a:t>
            </a:r>
            <a:r>
              <a:rPr lang="ru-RU" sz="3100" b="1" dirty="0" smtClean="0">
                <a:solidFill>
                  <a:schemeClr val="tx1"/>
                </a:solidFill>
              </a:rPr>
              <a:t>Совместимо». Текстовые строки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32057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Специфичная лингвистическая сортировка </a:t>
            </a:r>
            <a:endParaRPr lang="ru-RU" sz="3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5976" y="1988840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3688" y="2996952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NLSSORT</a:t>
            </a:r>
            <a:endParaRPr lang="ru-RU" sz="5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3861048"/>
            <a:ext cx="1440160" cy="93610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99992" y="3920282"/>
            <a:ext cx="0" cy="87687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56176" y="3861048"/>
            <a:ext cx="1008112" cy="93610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940152" y="4869160"/>
            <a:ext cx="30963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Не более 3-х строковых измерений</a:t>
            </a:r>
            <a:endParaRPr lang="nb-NO" b="1" u="sng" dirty="0" smtClean="0"/>
          </a:p>
          <a:p>
            <a:r>
              <a:rPr lang="nb-NO" dirty="0" smtClean="0"/>
              <a:t>LENGTH(NLSSORT(x</a:t>
            </a:r>
            <a:r>
              <a:rPr lang="nb-NO" dirty="0"/>
              <a:t>)) = MIN( 2000, LENGTH(x) * 8 + 10</a:t>
            </a:r>
            <a:r>
              <a:rPr lang="nb-NO" dirty="0" smtClean="0"/>
              <a:t>) </a:t>
            </a:r>
            <a:r>
              <a:rPr lang="en-US" dirty="0" smtClean="0"/>
              <a:t>&lt; 6398</a:t>
            </a:r>
            <a:r>
              <a:rPr lang="ru-RU" dirty="0" smtClean="0"/>
              <a:t>.</a:t>
            </a:r>
          </a:p>
          <a:p>
            <a:r>
              <a:rPr lang="en-US" dirty="0" smtClean="0"/>
              <a:t>V8</a:t>
            </a:r>
            <a:r>
              <a:rPr lang="ru-RU" dirty="0" smtClean="0"/>
              <a:t>1С</a:t>
            </a:r>
            <a:r>
              <a:rPr lang="en-US" dirty="0" smtClean="0"/>
              <a:t>_INDEX_BIG</a:t>
            </a:r>
            <a:r>
              <a:rPr lang="ru-RU" dirty="0" smtClean="0"/>
              <a:t>. Размер кэша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494116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Функциональные индексы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91880" y="494116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Lbuilder</a:t>
            </a:r>
            <a:r>
              <a:rPr lang="en-US" sz="2000" dirty="0" smtClean="0"/>
              <a:t> </a:t>
            </a:r>
            <a:r>
              <a:rPr lang="ru-RU" sz="2000" dirty="0" smtClean="0"/>
              <a:t>при установке</a:t>
            </a:r>
            <a:endParaRPr lang="ru-RU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103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56011">
        <p14:prism/>
      </p:transition>
    </mc:Choice>
    <mc:Fallback xmlns="">
      <p:transition advTm="5601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0" grpId="0"/>
      <p:bldP spid="24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46.5|49.8|1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9|28.3|18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9|15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5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34.7|16.3|36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2604</Words>
  <Application>Microsoft Office PowerPoint</Application>
  <PresentationFormat>Экран (4:3)</PresentationFormat>
  <Paragraphs>259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INFOSTART EVENT 2012 Санкт-Петербург</vt:lpstr>
      <vt:lpstr>Внедрение на Oracle. Что для этого нужно?</vt:lpstr>
      <vt:lpstr>Основные понятия. Схема и БД.</vt:lpstr>
      <vt:lpstr>Основные понятия. Версионность.</vt:lpstr>
      <vt:lpstr>Основные понятия. RAC, ASM.</vt:lpstr>
      <vt:lpstr>Основные понятия. Archive Log или No Archive Log.</vt:lpstr>
      <vt:lpstr>Основные понятия. Табличные пространства.</vt:lpstr>
      <vt:lpstr>Основные понятия. Redo log, alert log, listener, sysdba.</vt:lpstr>
      <vt:lpstr>«Oracle Совместимо». Текстовые строки</vt:lpstr>
      <vt:lpstr>«Oracle Совместимо». NULL, Временные таблицы, IOT</vt:lpstr>
      <vt:lpstr>Проблемы работы 1С с СУБД Oracle Database</vt:lpstr>
      <vt:lpstr>Упущенные возможности</vt:lpstr>
      <vt:lpstr>Первичная настройка Oracle Database для работы с 1С</vt:lpstr>
      <vt:lpstr>Первичная настройка Oracle Database для работы с 1С</vt:lpstr>
      <vt:lpstr>Тонкая настройка Oracle Database для работы с 1С</vt:lpstr>
      <vt:lpstr>Средства Администрирования</vt:lpstr>
      <vt:lpstr>Средства Администрирования</vt:lpstr>
      <vt:lpstr>Средства Администрирования</vt:lpstr>
      <vt:lpstr>Средства Администрирования</vt:lpstr>
      <vt:lpstr>Техническая поддержка</vt:lpstr>
      <vt:lpstr>Когда нужен Oracle?</vt:lpstr>
      <vt:lpstr>INFOSTART EVENT 2012 Санкт-Петербург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2010-06-26T13:19:18Z</dcterms:created>
  <dcterms:modified xsi:type="dcterms:W3CDTF">2012-11-16T05:50:10Z</dcterms:modified>
</cp:coreProperties>
</file>