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40"/>
  </p:notesMasterIdLst>
  <p:sldIdLst>
    <p:sldId id="256" r:id="rId2"/>
    <p:sldId id="259" r:id="rId3"/>
    <p:sldId id="354" r:id="rId4"/>
    <p:sldId id="329" r:id="rId5"/>
    <p:sldId id="330" r:id="rId6"/>
    <p:sldId id="331" r:id="rId7"/>
    <p:sldId id="338" r:id="rId8"/>
    <p:sldId id="332" r:id="rId9"/>
    <p:sldId id="333" r:id="rId10"/>
    <p:sldId id="339" r:id="rId11"/>
    <p:sldId id="334" r:id="rId12"/>
    <p:sldId id="375" r:id="rId13"/>
    <p:sldId id="376" r:id="rId14"/>
    <p:sldId id="353" r:id="rId15"/>
    <p:sldId id="365" r:id="rId16"/>
    <p:sldId id="355" r:id="rId17"/>
    <p:sldId id="340" r:id="rId18"/>
    <p:sldId id="343" r:id="rId19"/>
    <p:sldId id="367" r:id="rId20"/>
    <p:sldId id="369" r:id="rId21"/>
    <p:sldId id="368" r:id="rId22"/>
    <p:sldId id="370" r:id="rId23"/>
    <p:sldId id="371" r:id="rId24"/>
    <p:sldId id="372" r:id="rId25"/>
    <p:sldId id="373" r:id="rId26"/>
    <p:sldId id="374" r:id="rId27"/>
    <p:sldId id="344" r:id="rId28"/>
    <p:sldId id="346" r:id="rId29"/>
    <p:sldId id="348" r:id="rId30"/>
    <p:sldId id="341" r:id="rId31"/>
    <p:sldId id="366" r:id="rId32"/>
    <p:sldId id="347" r:id="rId33"/>
    <p:sldId id="352" r:id="rId34"/>
    <p:sldId id="356" r:id="rId35"/>
    <p:sldId id="349" r:id="rId36"/>
    <p:sldId id="350" r:id="rId37"/>
    <p:sldId id="336" r:id="rId38"/>
    <p:sldId id="257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9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1818" autoAdjust="0"/>
  </p:normalViewPr>
  <p:slideViewPr>
    <p:cSldViewPr>
      <p:cViewPr>
        <p:scale>
          <a:sx n="66" d="100"/>
          <a:sy n="66" d="100"/>
        </p:scale>
        <p:origin x="-1200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3AD26-E764-42F1-A251-96CC2807FF83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AE0EB-5A53-481A-8270-B1FFA20E5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11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Представиться</a:t>
            </a:r>
          </a:p>
          <a:p>
            <a:r>
              <a:rPr lang="ru-RU" dirty="0" smtClean="0"/>
              <a:t>План выступления:</a:t>
            </a:r>
          </a:p>
          <a:p>
            <a:r>
              <a:rPr lang="ru-RU" dirty="0" smtClean="0"/>
              <a:t>Я приведу</a:t>
            </a:r>
            <a:r>
              <a:rPr lang="ru-RU" baseline="0" dirty="0" smtClean="0"/>
              <a:t> примеры запуска наших курсов.</a:t>
            </a:r>
          </a:p>
          <a:p>
            <a:r>
              <a:rPr lang="ru-RU" baseline="0" dirty="0" smtClean="0"/>
              <a:t>Расскажу полную технологию создания новых курсов, расскажу об используемых инструментах.</a:t>
            </a:r>
          </a:p>
          <a:p>
            <a:r>
              <a:rPr lang="ru-RU" baseline="0" dirty="0" smtClean="0"/>
              <a:t>Эту технологию мы собирали у множества западных тренеров и тестировали на себе.</a:t>
            </a:r>
          </a:p>
          <a:p>
            <a:r>
              <a:rPr lang="ru-RU" dirty="0" smtClean="0"/>
              <a:t>Проанализируем</a:t>
            </a:r>
            <a:r>
              <a:rPr lang="ru-RU" baseline="0" dirty="0" smtClean="0"/>
              <a:t> тенденции дистанционного обучения.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AE0EB-5A53-481A-8270-B1FFA20E592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063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AE0EB-5A53-481A-8270-B1FFA20E592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668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AE0EB-5A53-481A-8270-B1FFA20E592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668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41" name="Rectangle 269"/>
          <p:cNvSpPr>
            <a:spLocks noChangeArrowheads="1"/>
          </p:cNvSpPr>
          <p:nvPr/>
        </p:nvSpPr>
        <p:spPr bwMode="hidden">
          <a:xfrm>
            <a:off x="1828800" y="5835650"/>
            <a:ext cx="5867400" cy="782638"/>
          </a:xfrm>
          <a:prstGeom prst="rect">
            <a:avLst/>
          </a:prstGeom>
          <a:gradFill rotWithShape="1">
            <a:gsLst>
              <a:gs pos="0">
                <a:srgbClr val="000000">
                  <a:alpha val="39999"/>
                </a:srgbClr>
              </a:gs>
              <a:gs pos="100000">
                <a:srgbClr val="00000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340" name="Picture 268" descr="Pictur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51163"/>
            <a:ext cx="9167813" cy="368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04800" y="1295400"/>
            <a:ext cx="6324600" cy="1371600"/>
          </a:xfrm>
        </p:spPr>
        <p:txBody>
          <a:bodyPr/>
          <a:lstStyle>
            <a:lvl1pPr>
              <a:defRPr sz="5000" i="1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04800" y="2743200"/>
            <a:ext cx="6400800" cy="381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362200" y="6477000"/>
            <a:ext cx="1447800" cy="244475"/>
          </a:xfrm>
        </p:spPr>
        <p:txBody>
          <a:bodyPr/>
          <a:lstStyle>
            <a:lvl1pPr>
              <a:defRPr/>
            </a:lvl1pPr>
          </a:lstStyle>
          <a:p>
            <a:fld id="{5689A6B1-4C71-4215-92A7-A3087B4DAFD4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391400" y="6477000"/>
            <a:ext cx="1600200" cy="24447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5638800" y="6477000"/>
            <a:ext cx="1524000" cy="244475"/>
          </a:xfrm>
        </p:spPr>
        <p:txBody>
          <a:bodyPr/>
          <a:lstStyle>
            <a:lvl1pPr algn="ctr">
              <a:defRPr/>
            </a:lvl1pPr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3403" name="Rectangle 331"/>
          <p:cNvSpPr>
            <a:spLocks noChangeArrowheads="1"/>
          </p:cNvSpPr>
          <p:nvPr/>
        </p:nvSpPr>
        <p:spPr bwMode="hidden">
          <a:xfrm>
            <a:off x="76200" y="2667000"/>
            <a:ext cx="7315200" cy="762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405" name="Picture 333" descr="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913" y="1093788"/>
            <a:ext cx="100965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89A6B1-4C71-4215-92A7-A3087B4DAFD4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94E6C-A12D-45C9-9BBD-6A9907A56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7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338"/>
            <a:ext cx="2057400" cy="61642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338"/>
            <a:ext cx="6019800" cy="61642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89A6B1-4C71-4215-92A7-A3087B4DAFD4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94E6C-A12D-45C9-9BBD-6A9907A56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146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5689A6B1-4C71-4215-92A7-A3087B4DAFD4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4F794E6C-A12D-45C9-9BBD-6A9907A56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523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5689A6B1-4C71-4215-92A7-A3087B4DAFD4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4F794E6C-A12D-45C9-9BBD-6A9907A56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60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89A6B1-4C71-4215-92A7-A3087B4DAFD4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94E6C-A12D-45C9-9BBD-6A9907A56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6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89A6B1-4C71-4215-92A7-A3087B4DAFD4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94E6C-A12D-45C9-9BBD-6A9907A56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3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89A6B1-4C71-4215-92A7-A3087B4DAFD4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94E6C-A12D-45C9-9BBD-6A9907A56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40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89A6B1-4C71-4215-92A7-A3087B4DAFD4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94E6C-A12D-45C9-9BBD-6A9907A56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84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89A6B1-4C71-4215-92A7-A3087B4DAFD4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94E6C-A12D-45C9-9BBD-6A9907A56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89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89A6B1-4C71-4215-92A7-A3087B4DAFD4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94E6C-A12D-45C9-9BBD-6A9907A56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89A6B1-4C71-4215-92A7-A3087B4DAFD4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94E6C-A12D-45C9-9BBD-6A9907A56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99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89A6B1-4C71-4215-92A7-A3087B4DAFD4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94E6C-A12D-45C9-9BBD-6A9907A56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30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10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799"/>
          <a:stretch/>
        </p:blipFill>
        <p:spPr bwMode="hidden">
          <a:xfrm>
            <a:off x="0" y="0"/>
            <a:ext cx="9144000" cy="124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57200" y="14478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rgbClr val="FFFFFF"/>
                </a:solidFill>
              </a:defRPr>
            </a:lvl1pPr>
          </a:lstStyle>
          <a:p>
            <a:fld id="{5689A6B1-4C71-4215-92A7-A3087B4DAFD4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47700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FFFFFF"/>
                </a:solidFill>
              </a:defRPr>
            </a:lvl1pPr>
          </a:lstStyle>
          <a:p>
            <a:fld id="{4F794E6C-A12D-45C9-9BBD-6A9907A566E4}" type="slidenum">
              <a:rPr lang="ru-RU" smtClean="0"/>
              <a:t>‹#›</a:t>
            </a:fld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black">
          <a:xfrm>
            <a:off x="-25400" y="1311285"/>
            <a:ext cx="9169400" cy="7302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73652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pic>
        <p:nvPicPr>
          <p:cNvPr id="9" name="Picture 7" descr="1"/>
          <p:cNvPicPr>
            <a:picLocks noChangeAspect="1" noChangeArrowheads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196"/>
          <a:stretch/>
        </p:blipFill>
        <p:spPr bwMode="gray">
          <a:xfrm>
            <a:off x="0" y="6680199"/>
            <a:ext cx="9144000" cy="19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295400"/>
            <a:ext cx="6264696" cy="1371600"/>
          </a:xfrm>
        </p:spPr>
        <p:txBody>
          <a:bodyPr/>
          <a:lstStyle/>
          <a:p>
            <a:r>
              <a:rPr lang="en-US" sz="5400" cap="small" dirty="0" smtClean="0"/>
              <a:t>132 000</a:t>
            </a:r>
            <a:r>
              <a:rPr lang="en-US" cap="small" dirty="0" smtClean="0"/>
              <a:t/>
            </a:r>
            <a:br>
              <a:rPr lang="en-US" cap="small" dirty="0" smtClean="0"/>
            </a:br>
            <a:r>
              <a:rPr lang="ru-RU" sz="3200" cap="small" dirty="0" smtClean="0"/>
              <a:t>рублей в час</a:t>
            </a:r>
            <a:endParaRPr lang="ru-RU" cap="small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2852936"/>
            <a:ext cx="5032648" cy="504056"/>
          </a:xfrm>
        </p:spPr>
        <p:txBody>
          <a:bodyPr/>
          <a:lstStyle/>
          <a:p>
            <a:r>
              <a:rPr lang="ru-RU" i="1" cap="small" dirty="0" smtClean="0">
                <a:solidFill>
                  <a:schemeClr val="bg1"/>
                </a:solidFill>
              </a:rPr>
              <a:t>Насипов Фарит, </a:t>
            </a:r>
            <a:r>
              <a:rPr lang="en-US" i="1" cap="small" dirty="0" smtClean="0">
                <a:solidFill>
                  <a:schemeClr val="bg1"/>
                </a:solidFill>
              </a:rPr>
              <a:t>NasF.Ru</a:t>
            </a:r>
            <a:endParaRPr lang="ru-RU" i="1" cap="sm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78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en-US" dirty="0" err="1" smtClean="0"/>
              <a:t>Mersedes</a:t>
            </a:r>
            <a:r>
              <a:rPr lang="ru-RU" dirty="0" smtClean="0"/>
              <a:t>-</a:t>
            </a:r>
            <a:r>
              <a:rPr lang="en-US" dirty="0" smtClean="0"/>
              <a:t>Benz GLK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black">
          <a:xfrm>
            <a:off x="457200" y="6021288"/>
            <a:ext cx="843528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algn="r">
              <a:buFontTx/>
              <a:buNone/>
            </a:pPr>
            <a:r>
              <a:rPr lang="ru-RU" dirty="0" smtClean="0"/>
              <a:t>Это, конечно, если брать новые…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17622"/>
            <a:ext cx="3210067" cy="240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080" y="1517622"/>
            <a:ext cx="3210067" cy="240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645024"/>
            <a:ext cx="3210067" cy="240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080" y="3645024"/>
            <a:ext cx="3210067" cy="240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91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47800"/>
            <a:ext cx="8507288" cy="5077544"/>
          </a:xfrm>
        </p:spPr>
        <p:txBody>
          <a:bodyPr/>
          <a:lstStyle/>
          <a:p>
            <a:r>
              <a:rPr lang="ru-RU" dirty="0" smtClean="0"/>
              <a:t>С определенного момента основная проблема – «куда двигаться?»</a:t>
            </a:r>
          </a:p>
          <a:p>
            <a:r>
              <a:rPr lang="ru-RU" dirty="0" smtClean="0"/>
              <a:t>Формально, есть два полюса:</a:t>
            </a:r>
          </a:p>
          <a:p>
            <a:pPr lvl="1"/>
            <a:r>
              <a:rPr lang="ru-RU" dirty="0" smtClean="0"/>
              <a:t>«Самосовершенствоваться» в сторону ультра-профессионального ультра-дорогого консалтинга</a:t>
            </a:r>
          </a:p>
          <a:p>
            <a:pPr lvl="1"/>
            <a:r>
              <a:rPr lang="ru-RU" dirty="0" smtClean="0"/>
              <a:t>Создавать недорогие продукты и массово их тиражировать</a:t>
            </a:r>
          </a:p>
          <a:p>
            <a:r>
              <a:rPr lang="ru-RU" dirty="0" smtClean="0"/>
              <a:t>Однако это – две стороны одного бизнеса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867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47800"/>
            <a:ext cx="8507288" cy="5077544"/>
          </a:xfrm>
        </p:spPr>
        <p:txBody>
          <a:bodyPr/>
          <a:lstStyle/>
          <a:p>
            <a:r>
              <a:rPr lang="ru-RU" dirty="0" smtClean="0"/>
              <a:t>Массовое тиражирование – это доступ в голову огромного количества потенциальных клиентов</a:t>
            </a:r>
          </a:p>
          <a:p>
            <a:r>
              <a:rPr lang="ru-RU" dirty="0" smtClean="0"/>
              <a:t>Причем – с высоким авторитетом</a:t>
            </a:r>
          </a:p>
          <a:p>
            <a:endParaRPr lang="ru-RU" dirty="0"/>
          </a:p>
          <a:p>
            <a:r>
              <a:rPr lang="ru-RU" dirty="0" smtClean="0"/>
              <a:t>Мы каждый месяц получаем предложения кого-то автоматизировать</a:t>
            </a:r>
          </a:p>
          <a:p>
            <a:pPr lvl="1"/>
            <a:r>
              <a:rPr lang="ru-RU" dirty="0" smtClean="0"/>
              <a:t>Курсы – это канал привлечения</a:t>
            </a:r>
          </a:p>
          <a:p>
            <a:pPr lvl="1"/>
            <a:r>
              <a:rPr lang="ru-RU" dirty="0" smtClean="0"/>
              <a:t>И поворота головы в нужную сторону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9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Есть такие проекты?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47800"/>
            <a:ext cx="8507288" cy="5077544"/>
          </a:xfrm>
        </p:spPr>
        <p:txBody>
          <a:bodyPr/>
          <a:lstStyle/>
          <a:p>
            <a:r>
              <a:rPr lang="ru-RU" dirty="0" smtClean="0"/>
              <a:t>Между тиражированием и эксклюзивом ВСЕГДА выигрывает тиражирование</a:t>
            </a:r>
            <a:endParaRPr lang="ru-RU" dirty="0"/>
          </a:p>
          <a:p>
            <a:pPr lvl="1"/>
            <a:r>
              <a:rPr lang="ru-RU" dirty="0" smtClean="0"/>
              <a:t>500 </a:t>
            </a:r>
            <a:r>
              <a:rPr lang="ru-RU" dirty="0"/>
              <a:t>рабочих мест - это имидж? Нет, это геморрой</a:t>
            </a:r>
            <a:r>
              <a:rPr lang="ru-RU" dirty="0" smtClean="0"/>
              <a:t>...</a:t>
            </a:r>
          </a:p>
          <a:p>
            <a:pPr lvl="1"/>
            <a:r>
              <a:rPr lang="ru-RU" dirty="0" smtClean="0"/>
              <a:t>500 </a:t>
            </a:r>
            <a:r>
              <a:rPr lang="ru-RU" dirty="0"/>
              <a:t>клиентов - это проблема? - нет, это просто полгода работы...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44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Специализация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Вчера звучало, что нужно специализироваться</a:t>
            </a:r>
          </a:p>
          <a:p>
            <a:pPr lvl="1"/>
            <a:r>
              <a:rPr lang="ru-RU" dirty="0" smtClean="0"/>
              <a:t>Это неплохо для наемного специалиста – быть лучшим по крысиным бегам</a:t>
            </a:r>
          </a:p>
          <a:p>
            <a:r>
              <a:rPr lang="ru-RU" dirty="0" smtClean="0"/>
              <a:t>Но если цель – нечто большее, то узкая специализация – это смерть…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45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Потолок специализации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Сейчас не рассматриваем людей, для которых «отстатыщ» - это предел мечтаний и больше не хочется</a:t>
            </a:r>
          </a:p>
          <a:p>
            <a:endParaRPr lang="ru-RU" dirty="0"/>
          </a:p>
          <a:p>
            <a:r>
              <a:rPr lang="ru-RU" dirty="0" smtClean="0"/>
              <a:t>Итак, хотим больше</a:t>
            </a:r>
          </a:p>
          <a:p>
            <a:pPr lvl="1"/>
            <a:r>
              <a:rPr lang="ru-RU" dirty="0" smtClean="0"/>
              <a:t>Проблема первого потолка – воспринимаемая ценность клиентом</a:t>
            </a:r>
          </a:p>
          <a:p>
            <a:pPr lvl="1"/>
            <a:r>
              <a:rPr lang="ru-RU" dirty="0" smtClean="0"/>
              <a:t>Проблема второго потолка – затраты на поддерживающие процесс</a:t>
            </a:r>
          </a:p>
        </p:txBody>
      </p:sp>
    </p:spTree>
    <p:extLst>
      <p:ext uri="{BB962C8B-B14F-4D97-AF65-F5344CB8AC3E}">
        <p14:creationId xmlns:p14="http://schemas.microsoft.com/office/powerpoint/2010/main" val="320652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400" b="1" cap="small" dirty="0" smtClean="0"/>
              <a:t>Ловушка компетенций</a:t>
            </a:r>
            <a:endParaRPr lang="ru-RU" sz="4400" b="1" cap="small" dirty="0"/>
          </a:p>
        </p:txBody>
      </p:sp>
    </p:spTree>
    <p:extLst>
      <p:ext uri="{BB962C8B-B14F-4D97-AF65-F5344CB8AC3E}">
        <p14:creationId xmlns:p14="http://schemas.microsoft.com/office/powerpoint/2010/main" val="321066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Чужой бизнес и свой бизнес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Есть некоторое смешение в «понимаю, как…»</a:t>
            </a:r>
          </a:p>
          <a:p>
            <a:pPr lvl="1"/>
            <a:r>
              <a:rPr lang="ru-RU" dirty="0" smtClean="0"/>
              <a:t>1С-ник отлично знает какую-то частную область – но не владеет более важными вещами, которые нужны на старте и росте</a:t>
            </a:r>
          </a:p>
          <a:p>
            <a:r>
              <a:rPr lang="ru-RU" dirty="0" smtClean="0"/>
              <a:t>Для построения бизнеса нужны совсем другие знания</a:t>
            </a:r>
          </a:p>
          <a:p>
            <a:endParaRPr lang="ru-RU" dirty="0" smtClean="0"/>
          </a:p>
          <a:p>
            <a:pPr marL="0" indent="0" algn="r">
              <a:buNone/>
            </a:pPr>
            <a:r>
              <a:rPr lang="ru-RU" sz="2800" b="1" dirty="0" smtClean="0"/>
              <a:t>«Открыть </a:t>
            </a:r>
            <a:r>
              <a:rPr lang="ru-RU" sz="2800" b="1" dirty="0"/>
              <a:t>бизнес</a:t>
            </a:r>
            <a:r>
              <a:rPr lang="ru-RU" sz="2800" b="1" dirty="0" smtClean="0"/>
              <a:t>? </a:t>
            </a:r>
            <a:r>
              <a:rPr lang="ru-RU" sz="2800" b="1" dirty="0"/>
              <a:t>Нет, не слышал</a:t>
            </a:r>
            <a:r>
              <a:rPr lang="ru-RU" sz="2800" b="1" dirty="0" smtClean="0"/>
              <a:t>…»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41779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широко закрытыми глазами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о чем-то не рассказывает </a:t>
            </a:r>
            <a:r>
              <a:rPr lang="ru-RU" dirty="0" err="1" smtClean="0"/>
              <a:t>вендор</a:t>
            </a:r>
            <a:r>
              <a:rPr lang="ru-RU" dirty="0" smtClean="0"/>
              <a:t> – этого как бы и нет…</a:t>
            </a:r>
          </a:p>
          <a:p>
            <a:r>
              <a:rPr lang="ru-RU" dirty="0" smtClean="0"/>
              <a:t>Показали три схемы (коробки, </a:t>
            </a:r>
            <a:r>
              <a:rPr lang="ru-RU" dirty="0" err="1" smtClean="0"/>
              <a:t>почасовка</a:t>
            </a:r>
            <a:r>
              <a:rPr lang="ru-RU" dirty="0" smtClean="0"/>
              <a:t>, проекты) ведения бизнеса – и все… Дальше никто не думает : )</a:t>
            </a:r>
            <a:endParaRPr lang="ru-RU" dirty="0"/>
          </a:p>
          <a:p>
            <a:r>
              <a:rPr lang="ru-RU" dirty="0" smtClean="0"/>
              <a:t>Но давайте объективно – для </a:t>
            </a:r>
            <a:r>
              <a:rPr lang="ru-RU" dirty="0" err="1" smtClean="0"/>
              <a:t>вендора</a:t>
            </a:r>
            <a:r>
              <a:rPr lang="ru-RU" dirty="0" smtClean="0"/>
              <a:t> глубоко … судьба отдельного партнера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6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Области компетенций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Продуктовая</a:t>
            </a:r>
          </a:p>
          <a:p>
            <a:pPr lvl="1"/>
            <a:r>
              <a:rPr lang="ru-RU" sz="2400" dirty="0" smtClean="0"/>
              <a:t>производство</a:t>
            </a:r>
            <a:r>
              <a:rPr lang="ru-RU" sz="2400" dirty="0"/>
              <a:t>, упаковка, содержание, обработка </a:t>
            </a:r>
            <a:r>
              <a:rPr lang="ru-RU" sz="2400" dirty="0" smtClean="0"/>
              <a:t>и выдача </a:t>
            </a:r>
            <a:r>
              <a:rPr lang="ru-RU" sz="2400" dirty="0"/>
              <a:t>на продажу </a:t>
            </a:r>
            <a:r>
              <a:rPr lang="ru-RU" sz="2400" dirty="0" smtClean="0"/>
              <a:t>продуктов</a:t>
            </a:r>
          </a:p>
          <a:p>
            <a:r>
              <a:rPr lang="ru-RU" dirty="0" smtClean="0"/>
              <a:t>Клиенты</a:t>
            </a:r>
          </a:p>
          <a:p>
            <a:pPr lvl="1"/>
            <a:r>
              <a:rPr lang="ru-RU" sz="2400" dirty="0"/>
              <a:t>работа с базой данных </a:t>
            </a:r>
            <a:r>
              <a:rPr lang="ru-RU" sz="2400" dirty="0" smtClean="0"/>
              <a:t>клиентов</a:t>
            </a:r>
          </a:p>
          <a:p>
            <a:r>
              <a:rPr lang="ru-RU" dirty="0" smtClean="0"/>
              <a:t>Финансы</a:t>
            </a:r>
          </a:p>
          <a:p>
            <a:pPr lvl="1"/>
            <a:r>
              <a:rPr lang="ru-RU" sz="2400" dirty="0"/>
              <a:t>решение технических </a:t>
            </a:r>
            <a:r>
              <a:rPr lang="ru-RU" sz="2400" dirty="0" smtClean="0"/>
              <a:t>вопросов</a:t>
            </a:r>
          </a:p>
          <a:p>
            <a:r>
              <a:rPr lang="ru-RU" dirty="0" smtClean="0"/>
              <a:t>Маркетинг</a:t>
            </a:r>
          </a:p>
          <a:p>
            <a:pPr lvl="1"/>
            <a:r>
              <a:rPr lang="ru-RU" sz="2400" dirty="0" smtClean="0"/>
              <a:t>трафик</a:t>
            </a:r>
            <a:r>
              <a:rPr lang="ru-RU" sz="2400" dirty="0"/>
              <a:t>, </a:t>
            </a:r>
            <a:r>
              <a:rPr lang="ru-RU" sz="2400" dirty="0" smtClean="0"/>
              <a:t>каналы движения средств, юридическая поддержка, партнеры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5596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16+</a:t>
            </a:r>
          </a:p>
          <a:p>
            <a:r>
              <a:rPr lang="ru-RU" dirty="0" smtClean="0"/>
              <a:t>Не обижайтесь</a:t>
            </a:r>
          </a:p>
          <a:p>
            <a:r>
              <a:rPr lang="ru-RU" dirty="0" smtClean="0"/>
              <a:t>Это просто пример, что может произойти, если у директора истерика…</a:t>
            </a:r>
          </a:p>
          <a:p>
            <a:r>
              <a:rPr lang="ru-RU" dirty="0" smtClean="0"/>
              <a:t>Ключевой вопрос – «как я это могу использовать»</a:t>
            </a:r>
            <a:endParaRPr lang="en-US" dirty="0" smtClean="0"/>
          </a:p>
          <a:p>
            <a:pPr lvl="1"/>
            <a:r>
              <a:rPr lang="ru-RU" dirty="0"/>
              <a:t>Только 3-5% участников хотя бы что-то поменяют в своей жизни</a:t>
            </a:r>
          </a:p>
          <a:p>
            <a:pPr lvl="1"/>
            <a:r>
              <a:rPr lang="ru-RU" dirty="0"/>
              <a:t>Попробуем поднять этот </a:t>
            </a:r>
            <a:r>
              <a:rPr lang="ru-RU" dirty="0" smtClean="0"/>
              <a:t>процент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65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Продуктовая область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Продукты</a:t>
            </a:r>
          </a:p>
          <a:p>
            <a:pPr lvl="1"/>
            <a:r>
              <a:rPr lang="ru-RU" dirty="0" smtClean="0"/>
              <a:t>видео-диски</a:t>
            </a:r>
          </a:p>
          <a:p>
            <a:pPr lvl="1"/>
            <a:r>
              <a:rPr lang="ru-RU" dirty="0" smtClean="0"/>
              <a:t>электронные и печатные книги</a:t>
            </a:r>
          </a:p>
          <a:p>
            <a:pPr lvl="1"/>
            <a:r>
              <a:rPr lang="ru-RU" dirty="0" smtClean="0"/>
              <a:t>софт</a:t>
            </a:r>
          </a:p>
          <a:p>
            <a:r>
              <a:rPr lang="ru-RU" dirty="0"/>
              <a:t>Веб-сайт</a:t>
            </a:r>
          </a:p>
          <a:p>
            <a:pPr lvl="1"/>
            <a:r>
              <a:rPr lang="ru-RU" dirty="0"/>
              <a:t>статьи</a:t>
            </a:r>
          </a:p>
          <a:p>
            <a:pPr lvl="1"/>
            <a:r>
              <a:rPr lang="ru-RU" dirty="0"/>
              <a:t>бесплатные видео, схемы</a:t>
            </a:r>
          </a:p>
          <a:p>
            <a:pPr lvl="1"/>
            <a:r>
              <a:rPr lang="ru-RU" dirty="0"/>
              <a:t>бонусы</a:t>
            </a:r>
          </a:p>
          <a:p>
            <a:pPr lvl="1"/>
            <a:r>
              <a:rPr lang="ru-RU" dirty="0" smtClean="0"/>
              <a:t>блог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97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Клиентская область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Построение базы</a:t>
            </a:r>
            <a:r>
              <a:rPr lang="en-US" dirty="0" smtClean="0"/>
              <a:t> (</a:t>
            </a:r>
            <a:r>
              <a:rPr lang="ru-RU" dirty="0" smtClean="0"/>
              <a:t>подписка, </a:t>
            </a:r>
            <a:r>
              <a:rPr lang="ru-RU" dirty="0" err="1" smtClean="0"/>
              <a:t>партнерка</a:t>
            </a:r>
            <a:r>
              <a:rPr lang="en-US" dirty="0" smtClean="0"/>
              <a:t>)</a:t>
            </a:r>
          </a:p>
          <a:p>
            <a:r>
              <a:rPr lang="ru-RU" dirty="0" smtClean="0"/>
              <a:t>Менеджмент базы, </a:t>
            </a:r>
            <a:r>
              <a:rPr lang="ru-RU" dirty="0"/>
              <a:t>сегментирование </a:t>
            </a:r>
            <a:r>
              <a:rPr lang="ru-RU" dirty="0" smtClean="0"/>
              <a:t>по </a:t>
            </a:r>
            <a:r>
              <a:rPr lang="ru-RU" dirty="0"/>
              <a:t>разным </a:t>
            </a:r>
            <a:r>
              <a:rPr lang="ru-RU" dirty="0" smtClean="0"/>
              <a:t>категориям</a:t>
            </a:r>
            <a:endParaRPr lang="ru-RU" dirty="0"/>
          </a:p>
          <a:p>
            <a:r>
              <a:rPr lang="ru-RU" dirty="0" smtClean="0"/>
              <a:t>Контроль проходимости e-</a:t>
            </a:r>
            <a:r>
              <a:rPr lang="ru-RU" dirty="0" err="1" smtClean="0"/>
              <a:t>mail</a:t>
            </a:r>
            <a:r>
              <a:rPr lang="ru-RU" dirty="0" smtClean="0"/>
              <a:t>, </a:t>
            </a:r>
            <a:r>
              <a:rPr lang="ru-RU" dirty="0" err="1" smtClean="0"/>
              <a:t>антиспам</a:t>
            </a:r>
            <a:r>
              <a:rPr lang="ru-RU" dirty="0"/>
              <a:t>, </a:t>
            </a:r>
            <a:r>
              <a:rPr lang="ru-RU" dirty="0" err="1" smtClean="0"/>
              <a:t>white</a:t>
            </a:r>
            <a:r>
              <a:rPr lang="ru-RU" dirty="0" smtClean="0"/>
              <a:t>-лист</a:t>
            </a:r>
          </a:p>
          <a:p>
            <a:r>
              <a:rPr lang="ru-RU" dirty="0" smtClean="0"/>
              <a:t>Работа с </a:t>
            </a:r>
            <a:r>
              <a:rPr lang="en-US" dirty="0" smtClean="0"/>
              <a:t>open-rate</a:t>
            </a:r>
            <a:endParaRPr lang="ru-RU" dirty="0" smtClean="0"/>
          </a:p>
          <a:p>
            <a:r>
              <a:rPr lang="en-US" dirty="0" smtClean="0"/>
              <a:t>Call-lists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56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Финансовая область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Прием кредиток, </a:t>
            </a:r>
            <a:r>
              <a:rPr lang="ru-RU" dirty="0" err="1" smtClean="0"/>
              <a:t>web-money</a:t>
            </a:r>
            <a:r>
              <a:rPr lang="ru-RU" dirty="0"/>
              <a:t>, </a:t>
            </a:r>
            <a:r>
              <a:rPr lang="ru-RU" dirty="0" err="1" smtClean="0"/>
              <a:t>yandex</a:t>
            </a:r>
            <a:r>
              <a:rPr lang="ru-RU" dirty="0" smtClean="0"/>
              <a:t>-деньги</a:t>
            </a:r>
          </a:p>
          <a:p>
            <a:r>
              <a:rPr lang="ru-RU" dirty="0" smtClean="0"/>
              <a:t>Прием безнала, документы</a:t>
            </a:r>
            <a:endParaRPr lang="ru-RU" dirty="0"/>
          </a:p>
          <a:p>
            <a:r>
              <a:rPr lang="ru-RU" dirty="0" smtClean="0"/>
              <a:t>Сайты, </a:t>
            </a:r>
            <a:r>
              <a:rPr lang="ru-RU" dirty="0"/>
              <a:t>которые перепродают </a:t>
            </a:r>
            <a:r>
              <a:rPr lang="ru-RU" dirty="0" smtClean="0"/>
              <a:t>продукты</a:t>
            </a:r>
            <a:r>
              <a:rPr lang="ru-RU" dirty="0"/>
              <a:t>; наблюдение за выплатами партнерам,</a:t>
            </a:r>
          </a:p>
          <a:p>
            <a:r>
              <a:rPr lang="ru-RU" dirty="0" smtClean="0"/>
              <a:t>Оплата счетов</a:t>
            </a:r>
            <a:endParaRPr lang="ru-RU" dirty="0"/>
          </a:p>
          <a:p>
            <a:r>
              <a:rPr lang="ru-RU" dirty="0" smtClean="0"/>
              <a:t>Плата своим работникам / </a:t>
            </a:r>
            <a:r>
              <a:rPr lang="ru-RU" dirty="0" err="1" smtClean="0"/>
              <a:t>аутосорсерам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51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Техническая область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Веб-сайт, блог</a:t>
            </a:r>
            <a:endParaRPr lang="en-US" dirty="0" smtClean="0"/>
          </a:p>
          <a:p>
            <a:r>
              <a:rPr lang="ru-RU" dirty="0" smtClean="0"/>
              <a:t>Проверка</a:t>
            </a:r>
            <a:r>
              <a:rPr lang="en-US" dirty="0" smtClean="0"/>
              <a:t> </a:t>
            </a:r>
            <a:r>
              <a:rPr lang="ru-RU" dirty="0" smtClean="0"/>
              <a:t>эффективности рекламы</a:t>
            </a:r>
          </a:p>
          <a:p>
            <a:pPr lvl="1"/>
            <a:r>
              <a:rPr lang="ru-RU" dirty="0" smtClean="0"/>
              <a:t>работа </a:t>
            </a:r>
            <a:r>
              <a:rPr lang="ru-RU" dirty="0"/>
              <a:t>с ключевыми </a:t>
            </a:r>
            <a:r>
              <a:rPr lang="ru-RU" dirty="0" smtClean="0"/>
              <a:t>словами</a:t>
            </a:r>
          </a:p>
          <a:p>
            <a:pPr lvl="1"/>
            <a:r>
              <a:rPr lang="ru-RU" dirty="0" smtClean="0"/>
              <a:t>Корректировка ставок</a:t>
            </a:r>
          </a:p>
          <a:p>
            <a:r>
              <a:rPr lang="ru-RU" dirty="0" smtClean="0"/>
              <a:t>Подписные страницы</a:t>
            </a:r>
          </a:p>
          <a:p>
            <a:r>
              <a:rPr lang="ru-RU" dirty="0" smtClean="0"/>
              <a:t>Покупка </a:t>
            </a:r>
            <a:r>
              <a:rPr lang="ru-RU" dirty="0" err="1" smtClean="0"/>
              <a:t>линков</a:t>
            </a:r>
            <a:endParaRPr lang="ru-RU" dirty="0" smtClean="0"/>
          </a:p>
          <a:p>
            <a:r>
              <a:rPr lang="ru-RU" dirty="0" smtClean="0"/>
              <a:t>Баннеры</a:t>
            </a:r>
          </a:p>
          <a:p>
            <a:r>
              <a:rPr lang="ru-RU" dirty="0" err="1" smtClean="0"/>
              <a:t>Бэкапы</a:t>
            </a:r>
            <a:r>
              <a:rPr lang="ru-RU" dirty="0" smtClean="0"/>
              <a:t>, репликация, дублирование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12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Продажи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Копирайтинг</a:t>
            </a:r>
            <a:endParaRPr lang="en-US" dirty="0" smtClean="0"/>
          </a:p>
          <a:p>
            <a:pPr lvl="1"/>
            <a:r>
              <a:rPr lang="ru-RU" dirty="0" smtClean="0"/>
              <a:t>Продающие тексты на сайте</a:t>
            </a:r>
          </a:p>
          <a:p>
            <a:pPr lvl="1"/>
            <a:r>
              <a:rPr lang="ru-RU" dirty="0" smtClean="0"/>
              <a:t>Тексты баннеров, рекламы</a:t>
            </a:r>
          </a:p>
          <a:p>
            <a:r>
              <a:rPr lang="ru-RU" dirty="0" smtClean="0"/>
              <a:t>Видео-копирайтинг</a:t>
            </a:r>
          </a:p>
          <a:p>
            <a:r>
              <a:rPr lang="ru-RU" dirty="0" smtClean="0"/>
              <a:t>Скрипты, саппорт, контроль</a:t>
            </a:r>
          </a:p>
          <a:p>
            <a:r>
              <a:rPr lang="ru-RU" dirty="0" smtClean="0"/>
              <a:t>Повторные продажи</a:t>
            </a:r>
          </a:p>
          <a:p>
            <a:r>
              <a:rPr lang="ru-RU" dirty="0" smtClean="0"/>
              <a:t>Опросы</a:t>
            </a:r>
          </a:p>
          <a:p>
            <a:r>
              <a:rPr lang="ru-RU" dirty="0" smtClean="0"/>
              <a:t>Запуски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5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Обратная связь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Саппорт</a:t>
            </a:r>
          </a:p>
          <a:p>
            <a:r>
              <a:rPr lang="ru-RU" dirty="0" smtClean="0"/>
              <a:t>Контроль ДЗ</a:t>
            </a:r>
          </a:p>
          <a:p>
            <a:r>
              <a:rPr lang="ru-RU" dirty="0" smtClean="0"/>
              <a:t>Курирование</a:t>
            </a:r>
          </a:p>
          <a:p>
            <a:r>
              <a:rPr lang="ru-RU" dirty="0" smtClean="0"/>
              <a:t>Опросы</a:t>
            </a:r>
          </a:p>
          <a:p>
            <a:r>
              <a:rPr lang="ru-RU" dirty="0" smtClean="0"/>
              <a:t>Информирование о </a:t>
            </a:r>
            <a:r>
              <a:rPr lang="ru-RU" dirty="0"/>
              <a:t>бонусах, </a:t>
            </a:r>
            <a:r>
              <a:rPr lang="ru-RU" dirty="0" smtClean="0"/>
              <a:t>скидках</a:t>
            </a:r>
            <a:endParaRPr lang="ru-RU" dirty="0"/>
          </a:p>
          <a:p>
            <a:r>
              <a:rPr lang="ru-RU" dirty="0" smtClean="0"/>
              <a:t>Стимулирование рекомендаций</a:t>
            </a:r>
          </a:p>
        </p:txBody>
      </p:sp>
    </p:spTree>
    <p:extLst>
      <p:ext uri="{BB962C8B-B14F-4D97-AF65-F5344CB8AC3E}">
        <p14:creationId xmlns:p14="http://schemas.microsoft.com/office/powerpoint/2010/main" val="282280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Разное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Нахождение </a:t>
            </a:r>
            <a:r>
              <a:rPr lang="ru-RU" dirty="0"/>
              <a:t>новых направлений </a:t>
            </a:r>
            <a:r>
              <a:rPr lang="ru-RU" dirty="0" smtClean="0"/>
              <a:t>продаж</a:t>
            </a:r>
            <a:endParaRPr lang="ru-RU" dirty="0"/>
          </a:p>
          <a:p>
            <a:r>
              <a:rPr lang="ru-RU" dirty="0" smtClean="0"/>
              <a:t>Исследование конкурентов</a:t>
            </a:r>
            <a:endParaRPr lang="en-US" dirty="0" smtClean="0"/>
          </a:p>
          <a:p>
            <a:r>
              <a:rPr lang="ru-RU" dirty="0" smtClean="0"/>
              <a:t>Привлечение партнеров</a:t>
            </a:r>
          </a:p>
          <a:p>
            <a:r>
              <a:rPr lang="ru-RU" dirty="0" smtClean="0"/>
              <a:t>Налоги</a:t>
            </a:r>
            <a:r>
              <a:rPr lang="ru-RU" dirty="0"/>
              <a:t>, </a:t>
            </a:r>
            <a:r>
              <a:rPr lang="ru-RU" dirty="0" smtClean="0"/>
              <a:t>договора</a:t>
            </a:r>
          </a:p>
          <a:p>
            <a:r>
              <a:rPr lang="ru-RU" dirty="0" smtClean="0"/>
              <a:t>Партнеры</a:t>
            </a:r>
          </a:p>
        </p:txBody>
      </p:sp>
    </p:spTree>
    <p:extLst>
      <p:ext uri="{BB962C8B-B14F-4D97-AF65-F5344CB8AC3E}">
        <p14:creationId xmlns:p14="http://schemas.microsoft.com/office/powerpoint/2010/main" val="408118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Нет места для снобизма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Качество аудитории оценивается по вопросам типа «</a:t>
            </a:r>
            <a:r>
              <a:rPr lang="ru-RU" dirty="0"/>
              <a:t>А</a:t>
            </a:r>
            <a:r>
              <a:rPr lang="ru-RU" dirty="0" smtClean="0"/>
              <a:t> что бы мне сделать, чтобы и у меня было все </a:t>
            </a:r>
            <a:r>
              <a:rPr lang="en-US" dirty="0" smtClean="0"/>
              <a:t>Ok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Посидеть, послушать, покивать и ничего не сделать – это как увидеть девушку, которая тебе усиленно «маячит» – и, зассать, пойти в бар с друзьями и рассуждать «сиськи </a:t>
            </a:r>
            <a:r>
              <a:rPr lang="ru-RU" dirty="0" err="1" smtClean="0"/>
              <a:t>ниче</a:t>
            </a:r>
            <a:r>
              <a:rPr lang="ru-RU" dirty="0" smtClean="0"/>
              <a:t>, но не очень-то и хотелось»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01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конкретно смотреть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Тиражирование</a:t>
            </a:r>
          </a:p>
          <a:p>
            <a:r>
              <a:rPr lang="ru-RU" dirty="0" smtClean="0"/>
              <a:t>Доверие</a:t>
            </a:r>
          </a:p>
          <a:p>
            <a:pPr lvl="1"/>
            <a:r>
              <a:rPr lang="ru-RU" dirty="0" smtClean="0"/>
              <a:t>Мало кто с этим работает</a:t>
            </a:r>
          </a:p>
          <a:p>
            <a:pPr lvl="1"/>
            <a:r>
              <a:rPr lang="ru-RU" dirty="0" smtClean="0"/>
              <a:t>Просто сделать сайт – этого как минимум недостаточно – таких сайтов мы видели десятки</a:t>
            </a:r>
          </a:p>
          <a:p>
            <a:r>
              <a:rPr lang="ru-RU" dirty="0" smtClean="0"/>
              <a:t>Критичность аудитории ультра-велика</a:t>
            </a:r>
          </a:p>
          <a:p>
            <a:pPr lvl="1"/>
            <a:r>
              <a:rPr lang="ru-RU" dirty="0" smtClean="0"/>
              <a:t>Постоянная готовность насрать в чужой сапог</a:t>
            </a:r>
          </a:p>
          <a:p>
            <a:pPr lvl="1"/>
            <a:r>
              <a:rPr lang="ru-RU" dirty="0" smtClean="0"/>
              <a:t>Даже в отзывах :)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01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знать?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Копирайтинг</a:t>
            </a:r>
          </a:p>
          <a:p>
            <a:pPr lvl="1"/>
            <a:r>
              <a:rPr lang="ru-RU" dirty="0" err="1" smtClean="0"/>
              <a:t>Ден</a:t>
            </a:r>
            <a:r>
              <a:rPr lang="ru-RU" dirty="0" smtClean="0"/>
              <a:t> Кеннеди, Дмитрий Кот, </a:t>
            </a:r>
            <a:r>
              <a:rPr lang="ru-RU" dirty="0" err="1" smtClean="0"/>
              <a:t>Бернадский</a:t>
            </a:r>
            <a:endParaRPr lang="ru-RU" dirty="0" smtClean="0"/>
          </a:p>
          <a:p>
            <a:r>
              <a:rPr lang="ru-RU" dirty="0" smtClean="0"/>
              <a:t>Технология </a:t>
            </a:r>
            <a:r>
              <a:rPr lang="ru-RU" dirty="0"/>
              <a:t>запуска </a:t>
            </a:r>
            <a:r>
              <a:rPr lang="ru-RU" dirty="0" smtClean="0"/>
              <a:t>PLF</a:t>
            </a:r>
          </a:p>
          <a:p>
            <a:pPr lvl="1"/>
            <a:r>
              <a:rPr lang="ru-RU" dirty="0" smtClean="0"/>
              <a:t>Ищите переводы </a:t>
            </a:r>
            <a:r>
              <a:rPr lang="en-US" dirty="0" smtClean="0"/>
              <a:t>Jeff Walker, Frank Kern</a:t>
            </a:r>
            <a:endParaRPr lang="ru-RU" dirty="0" smtClean="0"/>
          </a:p>
          <a:p>
            <a:r>
              <a:rPr lang="ru-RU" dirty="0" smtClean="0"/>
              <a:t>VSL</a:t>
            </a:r>
          </a:p>
          <a:p>
            <a:pPr lvl="1"/>
            <a:r>
              <a:rPr lang="en-US" dirty="0" smtClean="0"/>
              <a:t>Ryan </a:t>
            </a:r>
            <a:r>
              <a:rPr lang="en-US" dirty="0" err="1" smtClean="0"/>
              <a:t>Deiss</a:t>
            </a:r>
            <a:r>
              <a:rPr lang="ru-RU" dirty="0"/>
              <a:t>	</a:t>
            </a:r>
            <a:endParaRPr lang="ru-RU" dirty="0" smtClean="0"/>
          </a:p>
          <a:p>
            <a:r>
              <a:rPr lang="ru-RU" dirty="0"/>
              <a:t>Формирование групп</a:t>
            </a:r>
          </a:p>
          <a:p>
            <a:r>
              <a:rPr lang="ru-RU" dirty="0"/>
              <a:t>Социальное </a:t>
            </a:r>
            <a:r>
              <a:rPr lang="ru-RU" dirty="0" smtClean="0"/>
              <a:t>подтверждение</a:t>
            </a:r>
          </a:p>
          <a:p>
            <a:r>
              <a:rPr lang="ru-RU" dirty="0" smtClean="0"/>
              <a:t>Продающий “дизайн”</a:t>
            </a:r>
          </a:p>
        </p:txBody>
      </p:sp>
    </p:spTree>
    <p:extLst>
      <p:ext uri="{BB962C8B-B14F-4D97-AF65-F5344CB8AC3E}">
        <p14:creationId xmlns:p14="http://schemas.microsoft.com/office/powerpoint/2010/main" val="181201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Ориентация на тиражирование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Сразу (в 2007 году) был простой выбор</a:t>
            </a:r>
          </a:p>
          <a:p>
            <a:pPr lvl="1"/>
            <a:r>
              <a:rPr lang="ru-RU" dirty="0" smtClean="0"/>
              <a:t>Проекты, дорогой консалтинг</a:t>
            </a:r>
          </a:p>
          <a:p>
            <a:pPr lvl="1"/>
            <a:r>
              <a:rPr lang="ru-RU" dirty="0" smtClean="0"/>
              <a:t>Групповое обучение</a:t>
            </a:r>
          </a:p>
          <a:p>
            <a:pPr lvl="1"/>
            <a:r>
              <a:rPr lang="ru-RU" dirty="0" smtClean="0"/>
              <a:t>Разработка и тиражирование</a:t>
            </a:r>
          </a:p>
          <a:p>
            <a:pPr lvl="1"/>
            <a:r>
              <a:rPr lang="ru-RU" dirty="0" smtClean="0"/>
              <a:t>Тиражное обучение</a:t>
            </a:r>
          </a:p>
          <a:p>
            <a:r>
              <a:rPr lang="ru-RU" dirty="0" smtClean="0"/>
              <a:t>Был выбран последний вариант, потому что на перспективу это лучшая отдача </a:t>
            </a:r>
          </a:p>
        </p:txBody>
      </p:sp>
    </p:spTree>
    <p:extLst>
      <p:ext uri="{BB962C8B-B14F-4D97-AF65-F5344CB8AC3E}">
        <p14:creationId xmlns:p14="http://schemas.microsoft.com/office/powerpoint/2010/main" val="314367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Жить только сегодня? Извините.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Общий план – что будет сделано…</a:t>
            </a:r>
          </a:p>
          <a:p>
            <a:r>
              <a:rPr lang="ru-RU" dirty="0" smtClean="0"/>
              <a:t>Упражнение на март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Вчера тут Стива Джобса цитировали…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29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875237"/>
            <a:ext cx="7772400" cy="1362075"/>
          </a:xfrm>
        </p:spPr>
        <p:txBody>
          <a:bodyPr/>
          <a:lstStyle/>
          <a:p>
            <a:pPr algn="r"/>
            <a:r>
              <a:rPr lang="ru-RU" sz="2400" dirty="0" smtClean="0">
                <a:solidFill>
                  <a:schemeClr val="tx2"/>
                </a:solidFill>
              </a:rPr>
              <a:t>Вообще, все просто, но сделаем очевидным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400" b="1" cap="small" dirty="0" smtClean="0"/>
              <a:t>Рассмотрим несколько моделей</a:t>
            </a:r>
            <a:endParaRPr lang="ru-RU" sz="4400" b="1" cap="small" dirty="0"/>
          </a:p>
        </p:txBody>
      </p:sp>
    </p:spTree>
    <p:extLst>
      <p:ext uri="{BB962C8B-B14F-4D97-AF65-F5344CB8AC3E}">
        <p14:creationId xmlns:p14="http://schemas.microsoft.com/office/powerpoint/2010/main" val="90033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Тиражный тренинг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96760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Тиражный тренинг / курс</a:t>
            </a:r>
            <a:r>
              <a:rPr lang="ru-RU" dirty="0" smtClean="0"/>
              <a:t> – это едва ли не самое простое…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69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Тиражный </a:t>
            </a:r>
            <a:r>
              <a:rPr lang="ru-RU" dirty="0" smtClean="0"/>
              <a:t>тренинг:</a:t>
            </a:r>
            <a:r>
              <a:rPr lang="en-US" dirty="0" smtClean="0"/>
              <a:t> </a:t>
            </a:r>
            <a:r>
              <a:rPr lang="ru-RU" dirty="0" smtClean="0"/>
              <a:t>схема сборки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Ищем 60 вопросов, на которые аудитория ищет решения</a:t>
            </a:r>
          </a:p>
          <a:p>
            <a:pPr lvl="1"/>
            <a:r>
              <a:rPr lang="ru-RU" dirty="0" smtClean="0"/>
              <a:t>Форумы типа </a:t>
            </a:r>
            <a:r>
              <a:rPr lang="ru-RU" dirty="0" err="1" smtClean="0"/>
              <a:t>Мисты</a:t>
            </a:r>
            <a:r>
              <a:rPr lang="ru-RU" dirty="0" smtClean="0"/>
              <a:t>, </a:t>
            </a:r>
            <a:r>
              <a:rPr lang="ru-RU" dirty="0" err="1" smtClean="0"/>
              <a:t>Инфостарта</a:t>
            </a:r>
            <a:r>
              <a:rPr lang="ru-RU" dirty="0"/>
              <a:t> </a:t>
            </a:r>
            <a:r>
              <a:rPr lang="ru-RU" dirty="0" smtClean="0"/>
              <a:t>и т.п.</a:t>
            </a:r>
          </a:p>
          <a:p>
            <a:r>
              <a:rPr lang="ru-RU" dirty="0" smtClean="0"/>
              <a:t>Собираем всю теорию, которая нужна для понимания решения</a:t>
            </a:r>
          </a:p>
          <a:p>
            <a:r>
              <a:rPr lang="ru-RU" dirty="0" smtClean="0"/>
              <a:t>Готовим 60 микро-кейсов</a:t>
            </a:r>
          </a:p>
          <a:p>
            <a:pPr lvl="1"/>
            <a:r>
              <a:rPr lang="ru-RU" dirty="0" smtClean="0"/>
              <a:t>Обязательно</a:t>
            </a:r>
            <a:r>
              <a:rPr lang="en-US" dirty="0" smtClean="0"/>
              <a:t> – </a:t>
            </a:r>
            <a:r>
              <a:rPr lang="ru-RU" dirty="0" smtClean="0"/>
              <a:t>пост-контроль</a:t>
            </a:r>
          </a:p>
          <a:p>
            <a:r>
              <a:rPr lang="ru-RU" dirty="0" smtClean="0"/>
              <a:t>Получаем двухфазовый курс, на два уровня сложности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35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Тиражный </a:t>
            </a:r>
            <a:r>
              <a:rPr lang="ru-RU" dirty="0" smtClean="0"/>
              <a:t>тренинг:</a:t>
            </a:r>
            <a:r>
              <a:rPr lang="en-US" dirty="0" smtClean="0"/>
              <a:t> </a:t>
            </a:r>
            <a:r>
              <a:rPr lang="ru-RU" dirty="0" smtClean="0"/>
              <a:t>время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Анализ, сборка – 2 недели</a:t>
            </a:r>
          </a:p>
          <a:p>
            <a:r>
              <a:rPr lang="ru-RU" dirty="0" smtClean="0"/>
              <a:t>Подготовка – 1 месяц</a:t>
            </a:r>
          </a:p>
          <a:p>
            <a:r>
              <a:rPr lang="ru-RU" dirty="0" smtClean="0"/>
              <a:t>Запись – 2 недели</a:t>
            </a:r>
          </a:p>
          <a:p>
            <a:r>
              <a:rPr lang="en-US" dirty="0" smtClean="0"/>
              <a:t>Sales</a:t>
            </a:r>
            <a:r>
              <a:rPr lang="ru-RU" dirty="0" smtClean="0"/>
              <a:t> </a:t>
            </a:r>
            <a:r>
              <a:rPr lang="en-US" dirty="0" smtClean="0"/>
              <a:t>Design</a:t>
            </a:r>
            <a:r>
              <a:rPr lang="ru-RU" dirty="0" smtClean="0"/>
              <a:t> – 2 недели</a:t>
            </a:r>
          </a:p>
          <a:p>
            <a:endParaRPr lang="ru-RU" dirty="0"/>
          </a:p>
          <a:p>
            <a:r>
              <a:rPr lang="ru-RU" dirty="0" smtClean="0"/>
              <a:t>В феврале-марте выводите на рынок, продаете, получаете клиентов</a:t>
            </a:r>
          </a:p>
          <a:p>
            <a:pPr lvl="1"/>
            <a:r>
              <a:rPr lang="ru-RU" dirty="0" smtClean="0"/>
              <a:t>«Мы продаем, чтобы получить клиентов»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189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Business Money Machine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Тема 2011 года у буржуев</a:t>
            </a:r>
          </a:p>
          <a:p>
            <a:r>
              <a:rPr lang="ru-RU" dirty="0" smtClean="0"/>
              <a:t>Подготовка бизнеса под ключ</a:t>
            </a:r>
          </a:p>
          <a:p>
            <a:pPr lvl="1"/>
            <a:r>
              <a:rPr lang="ru-RU" dirty="0" smtClean="0"/>
              <a:t>Продающие материалы</a:t>
            </a:r>
          </a:p>
          <a:p>
            <a:pPr lvl="1"/>
            <a:r>
              <a:rPr lang="ru-RU" dirty="0" smtClean="0"/>
              <a:t>Кейсы</a:t>
            </a:r>
          </a:p>
          <a:p>
            <a:pPr lvl="1"/>
            <a:r>
              <a:rPr lang="ru-RU" dirty="0" err="1" smtClean="0"/>
              <a:t>Демо</a:t>
            </a:r>
            <a:r>
              <a:rPr lang="ru-RU" dirty="0" smtClean="0"/>
              <a:t> и презентации</a:t>
            </a:r>
          </a:p>
          <a:p>
            <a:r>
              <a:rPr lang="ru-RU" dirty="0" smtClean="0"/>
              <a:t>Хорошо продаются сервисы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69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Продажа отраслевых решений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клиенту</a:t>
            </a:r>
            <a:r>
              <a:rPr lang="en-US" dirty="0" smtClean="0"/>
              <a:t> </a:t>
            </a:r>
            <a:r>
              <a:rPr lang="ru-RU" dirty="0" smtClean="0"/>
              <a:t>проводятся презентации</a:t>
            </a:r>
          </a:p>
          <a:p>
            <a:pPr lvl="1"/>
            <a:r>
              <a:rPr lang="ru-RU" dirty="0" smtClean="0"/>
              <a:t>Не тратим время – используем запись</a:t>
            </a:r>
          </a:p>
          <a:p>
            <a:pPr lvl="1"/>
            <a:r>
              <a:rPr lang="ru-RU" dirty="0" smtClean="0"/>
              <a:t>Видео</a:t>
            </a:r>
          </a:p>
          <a:p>
            <a:pPr lvl="1"/>
            <a:r>
              <a:rPr lang="ru-RU" dirty="0" smtClean="0"/>
              <a:t>Материалы для партнеров</a:t>
            </a:r>
          </a:p>
          <a:p>
            <a:pPr lvl="1"/>
            <a:r>
              <a:rPr lang="ru-RU" dirty="0" smtClean="0"/>
              <a:t>Материалы на вынос</a:t>
            </a:r>
          </a:p>
          <a:p>
            <a:pPr lvl="1"/>
            <a:r>
              <a:rPr lang="ru-RU" dirty="0" smtClean="0"/>
              <a:t>Авто-вебинары</a:t>
            </a:r>
          </a:p>
          <a:p>
            <a:pPr lvl="1"/>
            <a:r>
              <a:rPr lang="ru-RU" dirty="0" smtClean="0"/>
              <a:t>Стартовые комплекты</a:t>
            </a:r>
          </a:p>
        </p:txBody>
      </p:sp>
    </p:spTree>
    <p:extLst>
      <p:ext uri="{BB962C8B-B14F-4D97-AF65-F5344CB8AC3E}">
        <p14:creationId xmlns:p14="http://schemas.microsoft.com/office/powerpoint/2010/main" val="181201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Существа </a:t>
            </a:r>
            <a:r>
              <a:rPr lang="ru-RU" dirty="0"/>
              <a:t>с большой опорной точкой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Пиво, </a:t>
            </a:r>
            <a:r>
              <a:rPr lang="ru-RU" dirty="0" err="1"/>
              <a:t>котеги</a:t>
            </a:r>
            <a:r>
              <a:rPr lang="ru-RU" dirty="0"/>
              <a:t>, </a:t>
            </a:r>
            <a:r>
              <a:rPr lang="ru-RU" dirty="0" err="1" smtClean="0"/>
              <a:t>лулзы</a:t>
            </a:r>
            <a:r>
              <a:rPr lang="ru-RU" dirty="0" smtClean="0"/>
              <a:t>, лайки и форумы</a:t>
            </a:r>
            <a:br>
              <a:rPr lang="ru-RU" dirty="0" smtClean="0"/>
            </a:br>
            <a:r>
              <a:rPr lang="ru-RU" dirty="0" smtClean="0"/>
              <a:t>= </a:t>
            </a:r>
            <a:r>
              <a:rPr lang="ru-RU" dirty="0"/>
              <a:t>оставаться в </a:t>
            </a:r>
            <a:r>
              <a:rPr lang="ru-RU" dirty="0" smtClean="0"/>
              <a:t>хопе</a:t>
            </a:r>
          </a:p>
          <a:p>
            <a:r>
              <a:rPr lang="ru-RU" dirty="0" smtClean="0"/>
              <a:t>Самый простой сценарий – это пендаль </a:t>
            </a:r>
            <a:r>
              <a:rPr lang="ru-RU" dirty="0"/>
              <a:t>на вылет из зоны комфорта</a:t>
            </a:r>
          </a:p>
          <a:p>
            <a:r>
              <a:rPr lang="ru-RU" dirty="0" smtClean="0"/>
              <a:t>Паттерн «Завтра-мена»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832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Успехов в бизнесе!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2743200"/>
            <a:ext cx="6400800" cy="6858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Насипов Фарит, </a:t>
            </a:r>
            <a:r>
              <a:rPr lang="en-US" sz="2800" dirty="0" smtClean="0">
                <a:solidFill>
                  <a:schemeClr val="bg1"/>
                </a:solidFill>
              </a:rPr>
              <a:t>NasF.Ru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4279" y="5899919"/>
            <a:ext cx="8875443" cy="76944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sz="4400" dirty="0"/>
              <a:t>http://www.NasF.ru/course-building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8604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Базовый курс по производству в УПП</a:t>
            </a:r>
          </a:p>
          <a:p>
            <a:r>
              <a:rPr lang="ru-RU" dirty="0"/>
              <a:t>Курс «Как избежать ошибок на проектах»</a:t>
            </a:r>
          </a:p>
          <a:p>
            <a:r>
              <a:rPr lang="ru-RU" dirty="0"/>
              <a:t>Несколько очных курсов</a:t>
            </a:r>
          </a:p>
          <a:p>
            <a:r>
              <a:rPr lang="ru-RU" dirty="0"/>
              <a:t>Несколько клиентов на консалтинге</a:t>
            </a:r>
          </a:p>
          <a:p>
            <a:endParaRPr lang="ru-RU" dirty="0"/>
          </a:p>
          <a:p>
            <a:pPr marL="0" indent="0" algn="r">
              <a:buNone/>
            </a:pPr>
            <a:r>
              <a:rPr lang="ru-RU" dirty="0"/>
              <a:t>Коробочные курсы выигрывают</a:t>
            </a:r>
          </a:p>
        </p:txBody>
      </p:sp>
    </p:spTree>
    <p:extLst>
      <p:ext uri="{BB962C8B-B14F-4D97-AF65-F5344CB8AC3E}">
        <p14:creationId xmlns:p14="http://schemas.microsoft.com/office/powerpoint/2010/main" val="66823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Продвинутый курс по </a:t>
            </a:r>
            <a:r>
              <a:rPr lang="ru-RU" dirty="0" smtClean="0"/>
              <a:t>производству</a:t>
            </a:r>
            <a:endParaRPr lang="en-US" dirty="0" smtClean="0"/>
          </a:p>
          <a:p>
            <a:r>
              <a:rPr lang="ru-RU" dirty="0" smtClean="0"/>
              <a:t>Курс по КА8</a:t>
            </a:r>
          </a:p>
          <a:p>
            <a:r>
              <a:rPr lang="ru-RU" dirty="0" smtClean="0"/>
              <a:t>Пара очных курсов</a:t>
            </a:r>
          </a:p>
          <a:p>
            <a:r>
              <a:rPr lang="ru-RU" dirty="0" smtClean="0"/>
              <a:t>Первый наемный сотрудник</a:t>
            </a:r>
          </a:p>
          <a:p>
            <a:endParaRPr lang="ru-RU" dirty="0"/>
          </a:p>
          <a:p>
            <a:pPr marL="0" indent="0" algn="r">
              <a:buNone/>
            </a:pPr>
            <a:r>
              <a:rPr lang="ru-RU" dirty="0"/>
              <a:t>Коробочные курсы </a:t>
            </a:r>
            <a:r>
              <a:rPr lang="ru-RU" dirty="0" smtClean="0"/>
              <a:t>выигрывают…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50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Запуск курсов по программированию (</a:t>
            </a:r>
            <a:r>
              <a:rPr lang="en-US" dirty="0" smtClean="0"/>
              <a:t>Spec8.ru</a:t>
            </a:r>
            <a:r>
              <a:rPr lang="ru-RU" dirty="0" smtClean="0"/>
              <a:t>)</a:t>
            </a:r>
          </a:p>
          <a:p>
            <a:r>
              <a:rPr lang="ru-RU" dirty="0" smtClean="0"/>
              <a:t>Никакого очного обучения</a:t>
            </a:r>
          </a:p>
          <a:p>
            <a:r>
              <a:rPr lang="ru-RU" dirty="0" smtClean="0"/>
              <a:t>Пара клиентов на консультировании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19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2011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+ Игорь Бурьяненко</a:t>
            </a:r>
          </a:p>
          <a:p>
            <a:r>
              <a:rPr lang="ru-RU" dirty="0" smtClean="0"/>
              <a:t>Первые ушлепки, которые просто скопировали нашу схему</a:t>
            </a:r>
          </a:p>
          <a:p>
            <a:pPr lvl="1"/>
            <a:r>
              <a:rPr lang="ru-RU" dirty="0" smtClean="0"/>
              <a:t>с орфографическими ошибками</a:t>
            </a:r>
          </a:p>
          <a:p>
            <a:r>
              <a:rPr lang="ru-RU" dirty="0" smtClean="0"/>
              <a:t>Разработка собственной системы защиты</a:t>
            </a:r>
          </a:p>
          <a:p>
            <a:r>
              <a:rPr lang="ru-RU" dirty="0" smtClean="0"/>
              <a:t>Технология запуска</a:t>
            </a:r>
          </a:p>
          <a:p>
            <a:r>
              <a:rPr lang="ru-RU" dirty="0" smtClean="0"/>
              <a:t>Саппорт</a:t>
            </a:r>
          </a:p>
        </p:txBody>
      </p:sp>
    </p:spTree>
    <p:extLst>
      <p:ext uri="{BB962C8B-B14F-4D97-AF65-F5344CB8AC3E}">
        <p14:creationId xmlns:p14="http://schemas.microsoft.com/office/powerpoint/2010/main" val="227567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47800"/>
            <a:ext cx="8507288" cy="4876800"/>
          </a:xfrm>
        </p:spPr>
        <p:txBody>
          <a:bodyPr/>
          <a:lstStyle/>
          <a:p>
            <a:r>
              <a:rPr lang="ru-RU" dirty="0" smtClean="0"/>
              <a:t>+ Павел Чистов</a:t>
            </a:r>
          </a:p>
          <a:p>
            <a:r>
              <a:rPr lang="ru-RU" dirty="0" smtClean="0"/>
              <a:t>Партнерство с ПервымБИТом</a:t>
            </a:r>
          </a:p>
          <a:p>
            <a:pPr lvl="1"/>
            <a:r>
              <a:rPr lang="ru-RU" dirty="0" smtClean="0"/>
              <a:t>Компенсации обучения на наших курсах, совместное </a:t>
            </a:r>
            <a:r>
              <a:rPr lang="ru-RU" dirty="0" smtClean="0"/>
              <a:t>тестирование</a:t>
            </a:r>
          </a:p>
          <a:p>
            <a:r>
              <a:rPr lang="ru-RU" dirty="0" smtClean="0"/>
              <a:t>Схема работы со сторонними тренерами</a:t>
            </a:r>
          </a:p>
          <a:p>
            <a:pPr lvl="1"/>
            <a:r>
              <a:rPr lang="ru-RU" dirty="0" smtClean="0"/>
              <a:t>В том числе – из 1С</a:t>
            </a:r>
          </a:p>
          <a:p>
            <a:r>
              <a:rPr lang="ru-RU" dirty="0" smtClean="0"/>
              <a:t>11 сотрудников </a:t>
            </a:r>
            <a:r>
              <a:rPr lang="ru-RU" b="1" dirty="0" smtClean="0"/>
              <a:t>только </a:t>
            </a:r>
            <a:r>
              <a:rPr lang="ru-RU" b="1" dirty="0" err="1" smtClean="0"/>
              <a:t>саппорта</a:t>
            </a:r>
            <a:endParaRPr lang="ru-RU" b="1" dirty="0" smtClean="0"/>
          </a:p>
          <a:p>
            <a:r>
              <a:rPr lang="ru-RU" dirty="0" smtClean="0"/>
              <a:t>Худший месяц = </a:t>
            </a:r>
            <a:r>
              <a:rPr lang="ru-RU" dirty="0"/>
              <a:t>1</a:t>
            </a:r>
            <a:r>
              <a:rPr lang="en-US" dirty="0"/>
              <a:t>’</a:t>
            </a:r>
            <a:r>
              <a:rPr lang="ru-RU" dirty="0"/>
              <a:t>050</a:t>
            </a:r>
            <a:r>
              <a:rPr lang="en-US" dirty="0"/>
              <a:t>’</a:t>
            </a:r>
            <a:r>
              <a:rPr lang="ru-RU" dirty="0"/>
              <a:t>000 (</a:t>
            </a:r>
            <a:r>
              <a:rPr lang="ru-RU" dirty="0" smtClean="0"/>
              <a:t>февраль)</a:t>
            </a:r>
          </a:p>
          <a:p>
            <a:r>
              <a:rPr lang="ru-RU" dirty="0" smtClean="0"/>
              <a:t>Лучший </a:t>
            </a:r>
            <a:r>
              <a:rPr lang="ru-RU" dirty="0" smtClean="0"/>
              <a:t>месяц: 7</a:t>
            </a:r>
            <a:r>
              <a:rPr lang="en-US" dirty="0" smtClean="0"/>
              <a:t>’</a:t>
            </a:r>
            <a:r>
              <a:rPr lang="ru-RU" dirty="0" smtClean="0"/>
              <a:t>000</a:t>
            </a:r>
            <a:r>
              <a:rPr lang="en-US" dirty="0" smtClean="0"/>
              <a:t>’</a:t>
            </a:r>
            <a:r>
              <a:rPr lang="ru-RU" dirty="0" smtClean="0"/>
              <a:t>000 </a:t>
            </a:r>
            <a:r>
              <a:rPr lang="ru-RU" dirty="0"/>
              <a:t>(семь </a:t>
            </a:r>
            <a:r>
              <a:rPr lang="ru-RU" dirty="0" smtClean="0"/>
              <a:t>млн)</a:t>
            </a:r>
            <a:r>
              <a:rPr lang="en-US" dirty="0" smtClean="0"/>
              <a:t> </a:t>
            </a:r>
            <a:r>
              <a:rPr lang="ru-RU" dirty="0" smtClean="0"/>
              <a:t>руб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873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Логанах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black">
          <a:xfrm>
            <a:off x="457200" y="6021288"/>
            <a:ext cx="843528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algn="r">
              <a:buFontTx/>
              <a:buNone/>
            </a:pPr>
            <a:r>
              <a:rPr lang="ru-RU" dirty="0" smtClean="0"/>
              <a:t>И еще пол-Логана не поместилось…</a:t>
            </a:r>
            <a:endParaRPr lang="ru-RU" dirty="0"/>
          </a:p>
        </p:txBody>
      </p:sp>
      <p:pic>
        <p:nvPicPr>
          <p:cNvPr id="5" name="Picture 4" descr="C:\Users\NasF\AppData\Local\Temp\SNAGHTMLdf24d6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340768"/>
            <a:ext cx="173064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NasF\AppData\Local\Temp\SNAGHTMLdf24d6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340768"/>
            <a:ext cx="173064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NasF\AppData\Local\Temp\SNAGHTMLdf24d6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340768"/>
            <a:ext cx="173064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NasF\AppData\Local\Temp\SNAGHTMLdf24d6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173064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NasF\AppData\Local\Temp\SNAGHTMLdf24d6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20888"/>
            <a:ext cx="173064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NasF\AppData\Local\Temp\SNAGHTMLdf24d6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420888"/>
            <a:ext cx="173064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NasF\AppData\Local\Temp\SNAGHTMLdf24d6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20888"/>
            <a:ext cx="173064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NasF\AppData\Local\Temp\SNAGHTMLdf24d6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0888"/>
            <a:ext cx="173064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NasF\AppData\Local\Temp\SNAGHTMLdf24d6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01008"/>
            <a:ext cx="173064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NasF\AppData\Local\Temp\SNAGHTMLdf24d6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01008"/>
            <a:ext cx="173064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NasF\AppData\Local\Temp\SNAGHTMLdf24d6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501008"/>
            <a:ext cx="173064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NasF\AppData\Local\Temp\SNAGHTMLdf24d6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1008"/>
            <a:ext cx="173064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NasF\AppData\Local\Temp\SNAGHTMLdf24d6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581128"/>
            <a:ext cx="173064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NasF\AppData\Local\Temp\SNAGHTMLdf24d6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581128"/>
            <a:ext cx="173064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NasF\AppData\Local\Temp\SNAGHTMLdf24d6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581128"/>
            <a:ext cx="173064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NasF\AppData\Local\Temp\SNAGHTMLdf24d6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81128"/>
            <a:ext cx="173064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:\Users\NasF\AppData\Local\Temp\SNAGHTMLdf24d6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743" y="1340768"/>
            <a:ext cx="173064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NasF\AppData\Local\Temp\SNAGHTMLdf24d6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743" y="2420888"/>
            <a:ext cx="173064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C:\Users\NasF\AppData\Local\Temp\SNAGHTMLdf24d6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743" y="3501008"/>
            <a:ext cx="173064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C:\Users\NasF\AppData\Local\Temp\SNAGHTMLdf24d6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743" y="4581128"/>
            <a:ext cx="173064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8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90TGp_climb_dark">
  <a:themeElements>
    <a:clrScheme name="Тема Office 2">
      <a:dk1>
        <a:srgbClr val="5F5F5F"/>
      </a:dk1>
      <a:lt1>
        <a:srgbClr val="FFFFFF"/>
      </a:lt1>
      <a:dk2>
        <a:srgbClr val="232751"/>
      </a:dk2>
      <a:lt2>
        <a:srgbClr val="CCFFCC"/>
      </a:lt2>
      <a:accent1>
        <a:srgbClr val="62A2DC"/>
      </a:accent1>
      <a:accent2>
        <a:srgbClr val="E29B54"/>
      </a:accent2>
      <a:accent3>
        <a:srgbClr val="ACACB3"/>
      </a:accent3>
      <a:accent4>
        <a:srgbClr val="DADADA"/>
      </a:accent4>
      <a:accent5>
        <a:srgbClr val="B7CEEB"/>
      </a:accent5>
      <a:accent6>
        <a:srgbClr val="CD8C4B"/>
      </a:accent6>
      <a:hlink>
        <a:srgbClr val="83CE5A"/>
      </a:hlink>
      <a:folHlink>
        <a:srgbClr val="DE585B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808080"/>
        </a:dk1>
        <a:lt1>
          <a:srgbClr val="FFFFFF"/>
        </a:lt1>
        <a:dk2>
          <a:srgbClr val="003366"/>
        </a:dk2>
        <a:lt2>
          <a:srgbClr val="FFFFCC"/>
        </a:lt2>
        <a:accent1>
          <a:srgbClr val="79CE24"/>
        </a:accent1>
        <a:accent2>
          <a:srgbClr val="E45267"/>
        </a:accent2>
        <a:accent3>
          <a:srgbClr val="AAADB8"/>
        </a:accent3>
        <a:accent4>
          <a:srgbClr val="DADADA"/>
        </a:accent4>
        <a:accent5>
          <a:srgbClr val="BEE3AC"/>
        </a:accent5>
        <a:accent6>
          <a:srgbClr val="CF495D"/>
        </a:accent6>
        <a:hlink>
          <a:srgbClr val="5FC3D7"/>
        </a:hlink>
        <a:folHlink>
          <a:srgbClr val="FAA7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5F5F5F"/>
        </a:dk1>
        <a:lt1>
          <a:srgbClr val="FFFFFF"/>
        </a:lt1>
        <a:dk2>
          <a:srgbClr val="232751"/>
        </a:dk2>
        <a:lt2>
          <a:srgbClr val="CCFFCC"/>
        </a:lt2>
        <a:accent1>
          <a:srgbClr val="62A2DC"/>
        </a:accent1>
        <a:accent2>
          <a:srgbClr val="E29B54"/>
        </a:accent2>
        <a:accent3>
          <a:srgbClr val="ACACB3"/>
        </a:accent3>
        <a:accent4>
          <a:srgbClr val="DADADA"/>
        </a:accent4>
        <a:accent5>
          <a:srgbClr val="B7CEEB"/>
        </a:accent5>
        <a:accent6>
          <a:srgbClr val="CD8C4B"/>
        </a:accent6>
        <a:hlink>
          <a:srgbClr val="83CE5A"/>
        </a:hlink>
        <a:folHlink>
          <a:srgbClr val="DE585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5F5F5F"/>
        </a:dk1>
        <a:lt1>
          <a:srgbClr val="FFFFFF"/>
        </a:lt1>
        <a:dk2>
          <a:srgbClr val="504736"/>
        </a:dk2>
        <a:lt2>
          <a:srgbClr val="CCECFF"/>
        </a:lt2>
        <a:accent1>
          <a:srgbClr val="DE6084"/>
        </a:accent1>
        <a:accent2>
          <a:srgbClr val="63B1C9"/>
        </a:accent2>
        <a:accent3>
          <a:srgbClr val="B3B1AE"/>
        </a:accent3>
        <a:accent4>
          <a:srgbClr val="DADADA"/>
        </a:accent4>
        <a:accent5>
          <a:srgbClr val="ECB6C2"/>
        </a:accent5>
        <a:accent6>
          <a:srgbClr val="59A0B6"/>
        </a:accent6>
        <a:hlink>
          <a:srgbClr val="D08B58"/>
        </a:hlink>
        <a:folHlink>
          <a:srgbClr val="67D53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572TGp_fresh_light</Template>
  <TotalTime>4402</TotalTime>
  <Words>1087</Words>
  <Application>Microsoft Office PowerPoint</Application>
  <PresentationFormat>Экран (4:3)</PresentationFormat>
  <Paragraphs>235</Paragraphs>
  <Slides>38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590TGp_climb_dark</vt:lpstr>
      <vt:lpstr>132 000 рублей в час</vt:lpstr>
      <vt:lpstr>Disclaimer</vt:lpstr>
      <vt:lpstr>Ориентация на тиражирование</vt:lpstr>
      <vt:lpstr>2008 год</vt:lpstr>
      <vt:lpstr>2009</vt:lpstr>
      <vt:lpstr>2010</vt:lpstr>
      <vt:lpstr>2011</vt:lpstr>
      <vt:lpstr>2012</vt:lpstr>
      <vt:lpstr>В Логанах</vt:lpstr>
      <vt:lpstr>В Mersedes-Benz GLK</vt:lpstr>
      <vt:lpstr>Вернемся</vt:lpstr>
      <vt:lpstr>Вернемся</vt:lpstr>
      <vt:lpstr>Есть такие проекты?</vt:lpstr>
      <vt:lpstr>Специализация</vt:lpstr>
      <vt:lpstr>Потолок специализации</vt:lpstr>
      <vt:lpstr>Презентация PowerPoint</vt:lpstr>
      <vt:lpstr>Чужой бизнес и свой бизнес</vt:lpstr>
      <vt:lpstr>С широко закрытыми глазами</vt:lpstr>
      <vt:lpstr>Области компетенций</vt:lpstr>
      <vt:lpstr>Продуктовая область</vt:lpstr>
      <vt:lpstr>Клиентская область</vt:lpstr>
      <vt:lpstr>Финансовая область</vt:lpstr>
      <vt:lpstr>Техническая область</vt:lpstr>
      <vt:lpstr>Продажи</vt:lpstr>
      <vt:lpstr>Обратная связь</vt:lpstr>
      <vt:lpstr>Разное</vt:lpstr>
      <vt:lpstr>Нет места для снобизма</vt:lpstr>
      <vt:lpstr>Что конкретно смотреть</vt:lpstr>
      <vt:lpstr>Что знать?</vt:lpstr>
      <vt:lpstr>Жить только сегодня? Извините.</vt:lpstr>
      <vt:lpstr>Вообще, все просто, но сделаем очевидным</vt:lpstr>
      <vt:lpstr>Тиражный тренинг</vt:lpstr>
      <vt:lpstr>Тиражный тренинг: схема сборки</vt:lpstr>
      <vt:lpstr>Тиражный тренинг: время</vt:lpstr>
      <vt:lpstr>Local Business Money Machine</vt:lpstr>
      <vt:lpstr>Продажа отраслевых решений</vt:lpstr>
      <vt:lpstr>Существа с большой опорной точкой</vt:lpstr>
      <vt:lpstr>Успехов в бизнесе!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стать нашим конкурентом?</dc:title>
  <dc:creator>Evgeny</dc:creator>
  <cp:lastModifiedBy>NasF</cp:lastModifiedBy>
  <cp:revision>109</cp:revision>
  <dcterms:created xsi:type="dcterms:W3CDTF">2012-11-11T05:44:45Z</dcterms:created>
  <dcterms:modified xsi:type="dcterms:W3CDTF">2012-11-27T06:44:12Z</dcterms:modified>
</cp:coreProperties>
</file>