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75" r:id="rId4"/>
    <p:sldId id="276" r:id="rId5"/>
    <p:sldId id="277" r:id="rId6"/>
    <p:sldId id="264" r:id="rId7"/>
    <p:sldId id="269" r:id="rId8"/>
    <p:sldId id="270" r:id="rId9"/>
    <p:sldId id="265" r:id="rId10"/>
    <p:sldId id="267" r:id="rId11"/>
    <p:sldId id="271" r:id="rId12"/>
    <p:sldId id="272" r:id="rId13"/>
    <p:sldId id="274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706" autoAdjust="0"/>
  </p:normalViewPr>
  <p:slideViewPr>
    <p:cSldViewPr>
      <p:cViewPr varScale="1">
        <p:scale>
          <a:sx n="31" d="100"/>
          <a:sy n="31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54;&#1042;%20&#1057;&#1072;&#1074;&#1077;&#1083;\&#1057;&#1077;&#1084;&#1080;&#1085;&#1072;&#1088;&#1099;\&#1055;&#1088;&#1086;&#1077;&#1082;&#1090;&#1085;&#1099;&#1081;%20&#1089;&#1083;&#1077;&#1090;%2009.2012\&#1050;&#1086;&#1083;%20&#1089;&#1087;&#1077;&#1094;&#1086;&#1074;%20&#1087;&#1086;%20&#1075;&#1086;&#1088;&#1086;&#1076;&#1072;&#108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strRef>
              <c:f>TDSheet!$A$2:$A$34</c:f>
              <c:strCache>
                <c:ptCount val="33"/>
                <c:pt idx="0">
                  <c:v>Москва</c:v>
                </c:pt>
                <c:pt idx="1">
                  <c:v>Санкт-Петербург</c:v>
                </c:pt>
                <c:pt idx="3">
                  <c:v>Киев</c:v>
                </c:pt>
                <c:pt idx="4">
                  <c:v>Новосибирск</c:v>
                </c:pt>
                <c:pt idx="5">
                  <c:v>Екатеринбург</c:v>
                </c:pt>
                <c:pt idx="6">
                  <c:v>Красноярск</c:v>
                </c:pt>
                <c:pt idx="7">
                  <c:v>Нижний Новгород</c:v>
                </c:pt>
                <c:pt idx="8">
                  <c:v>Краснодар</c:v>
                </c:pt>
                <c:pt idx="9">
                  <c:v>Пермь</c:v>
                </c:pt>
                <c:pt idx="10">
                  <c:v>Самара</c:v>
                </c:pt>
                <c:pt idx="11">
                  <c:v>Челябинск</c:v>
                </c:pt>
                <c:pt idx="12">
                  <c:v>Волгоград</c:v>
                </c:pt>
                <c:pt idx="13">
                  <c:v>Ростов-на-Дону</c:v>
                </c:pt>
                <c:pt idx="14">
                  <c:v>Казань</c:v>
                </c:pt>
                <c:pt idx="15">
                  <c:v>Уфа</c:v>
                </c:pt>
                <c:pt idx="16">
                  <c:v>Алматы</c:v>
                </c:pt>
                <c:pt idx="17">
                  <c:v>Воронеж</c:v>
                </c:pt>
                <c:pt idx="18">
                  <c:v>Барнаул</c:v>
                </c:pt>
                <c:pt idx="19">
                  <c:v>Саратов</c:v>
                </c:pt>
                <c:pt idx="20">
                  <c:v>Омск</c:v>
                </c:pt>
                <c:pt idx="21">
                  <c:v>Минск</c:v>
                </c:pt>
                <c:pt idx="22">
                  <c:v>Тюмень</c:v>
                </c:pt>
                <c:pt idx="23">
                  <c:v>Рязань</c:v>
                </c:pt>
                <c:pt idx="24">
                  <c:v>Не указан</c:v>
                </c:pt>
                <c:pt idx="25">
                  <c:v>Ижевск</c:v>
                </c:pt>
                <c:pt idx="26">
                  <c:v>Хабаровск</c:v>
                </c:pt>
                <c:pt idx="27">
                  <c:v>Харьков</c:v>
                </c:pt>
                <c:pt idx="28">
                  <c:v>Владивосток</c:v>
                </c:pt>
                <c:pt idx="29">
                  <c:v>Ставрополь</c:v>
                </c:pt>
                <c:pt idx="30">
                  <c:v>Оренбург</c:v>
                </c:pt>
                <c:pt idx="31">
                  <c:v>Калининград</c:v>
                </c:pt>
                <c:pt idx="32">
                  <c:v>Иркутск</c:v>
                </c:pt>
              </c:strCache>
            </c:strRef>
          </c:cat>
          <c:val>
            <c:numRef>
              <c:f>TDSheet!$C$2:$C$34</c:f>
              <c:numCache>
                <c:formatCode>0.0%</c:formatCode>
                <c:ptCount val="33"/>
                <c:pt idx="0">
                  <c:v>0.19799959175341905</c:v>
                </c:pt>
                <c:pt idx="1">
                  <c:v>5.5453493910321831E-2</c:v>
                </c:pt>
                <c:pt idx="2">
                  <c:v>3.1026740151051235E-2</c:v>
                </c:pt>
                <c:pt idx="3">
                  <c:v>2.1773150983193851E-2</c:v>
                </c:pt>
                <c:pt idx="4">
                  <c:v>1.6636048173096551E-2</c:v>
                </c:pt>
                <c:pt idx="5">
                  <c:v>1.6125739946927946E-2</c:v>
                </c:pt>
                <c:pt idx="6">
                  <c:v>1.4288630332720964E-2</c:v>
                </c:pt>
                <c:pt idx="7">
                  <c:v>1.3778322106552358E-2</c:v>
                </c:pt>
                <c:pt idx="8">
                  <c:v>1.3438116622439954E-2</c:v>
                </c:pt>
                <c:pt idx="9">
                  <c:v>1.2587602912158944E-2</c:v>
                </c:pt>
                <c:pt idx="10">
                  <c:v>1.1907191943934137E-2</c:v>
                </c:pt>
                <c:pt idx="11">
                  <c:v>1.1839150847111655E-2</c:v>
                </c:pt>
                <c:pt idx="12">
                  <c:v>1.1124719330475607E-2</c:v>
                </c:pt>
                <c:pt idx="13">
                  <c:v>1.0988637136830647E-2</c:v>
                </c:pt>
                <c:pt idx="14">
                  <c:v>1.0648431652718242E-2</c:v>
                </c:pt>
                <c:pt idx="15">
                  <c:v>9.5937946519697899E-3</c:v>
                </c:pt>
                <c:pt idx="16">
                  <c:v>9.5257535551473097E-3</c:v>
                </c:pt>
                <c:pt idx="17">
                  <c:v>8.4030754575763755E-3</c:v>
                </c:pt>
                <c:pt idx="18">
                  <c:v>7.6886439409403276E-3</c:v>
                </c:pt>
                <c:pt idx="19">
                  <c:v>7.5525617472953664E-3</c:v>
                </c:pt>
                <c:pt idx="20">
                  <c:v>7.0762740695380008E-3</c:v>
                </c:pt>
                <c:pt idx="21">
                  <c:v>6.8721507790705585E-3</c:v>
                </c:pt>
                <c:pt idx="22">
                  <c:v>6.4979247465469141E-3</c:v>
                </c:pt>
                <c:pt idx="23">
                  <c:v>5.8515343267333472E-3</c:v>
                </c:pt>
                <c:pt idx="24">
                  <c:v>5.8515343267333472E-3</c:v>
                </c:pt>
                <c:pt idx="25">
                  <c:v>5.8175137783221063E-3</c:v>
                </c:pt>
                <c:pt idx="26">
                  <c:v>5.8175137783221063E-3</c:v>
                </c:pt>
                <c:pt idx="27">
                  <c:v>5.7834932299108662E-3</c:v>
                </c:pt>
                <c:pt idx="28">
                  <c:v>5.7154521330883851E-3</c:v>
                </c:pt>
                <c:pt idx="29">
                  <c:v>5.647411036265905E-3</c:v>
                </c:pt>
                <c:pt idx="30">
                  <c:v>5.5793699394434239E-3</c:v>
                </c:pt>
                <c:pt idx="31">
                  <c:v>5.5453493910321838E-3</c:v>
                </c:pt>
                <c:pt idx="32">
                  <c:v>5.5113288426209429E-3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57088"/>
        <c:axId val="23258624"/>
      </c:barChart>
      <c:catAx>
        <c:axId val="2325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23258624"/>
        <c:crosses val="autoZero"/>
        <c:auto val="1"/>
        <c:lblAlgn val="ctr"/>
        <c:lblOffset val="100"/>
        <c:noMultiLvlLbl val="0"/>
      </c:catAx>
      <c:valAx>
        <c:axId val="232586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325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9B1C-C027-4066-987D-582615BFF02A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46ED-8B6C-4F7A-AF8E-C10DE6770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70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 попросили выйти на замену Чистову</a:t>
            </a:r>
            <a:r>
              <a:rPr lang="ru-RU" sz="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Павлу, который должен был выступить с темой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"Создание успешной проектной команды или "Работорговля по-русски"</a:t>
            </a:r>
            <a:r>
              <a:rPr lang="ru-RU" sz="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Надо было как то вписываться в тему, времени немного. Мы решили пофантазировать, с какими проблемами может столкнуться РП или руководитель проектного </a:t>
            </a:r>
            <a:r>
              <a:rPr lang="ru-RU" sz="8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офиса.</a:t>
            </a:r>
            <a:r>
              <a:rPr lang="ru-RU" sz="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 услышали призыв Павла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Баскира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выстроили четкую машинку активных продаж, СПИН - Нил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Рэкхем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 пул проектов. Проекты проданы или почти проданы. Есть ресурсный план. Не хватает ресурсов: аналитиков, методологов, консультантов, разработчиков, архитекторов</a:t>
            </a:r>
          </a:p>
          <a:p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Встает дилемма: искать субподрядчиков (</a:t>
            </a:r>
            <a:r>
              <a:rPr lang="ru-RU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аутсорсеров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искать готовых экспертов в штат или выращивать экспертов.</a:t>
            </a:r>
          </a:p>
          <a:p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Тут 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попутно 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встает 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вопрос: «что первично: продажи или ресурсы?» Если и то и другое развивать одновременно, то эти две силы будут друг друга взаимно стимулировать на развитие. Опять же самый лучший помощник продаж проектов – это успешно выполненные проекты с живыми </a:t>
            </a:r>
            <a:r>
              <a:rPr lang="ru-RU" sz="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референсами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Разберем поиск экспертов в штат или на субподряд – не важно, все равно надо выстраивать постоянно действующий механизм поиска и оценки кандидатов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91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глубина знаний функционала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типовых конфигураций (тиражных решений). Требуется для определения степени функционального покрытия на этапах обследования и моделирования.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Знания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отраслевых специфик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помогает сократить время установления доверительных отношений на ранних стадиях проекта. А так же сильно помогает на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пресейлах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Но не более.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знание проектных методик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Управление организационными рисками (протоколы совещаний, ограничения и допущения, четкая фиксация процедуры отчуждения результатов проекта, совмещение целей проекта и бизнеса). ТБР,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Agile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мелко нарезанные спринты позволяют постепенно настраивать резкость финальной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картинки. Учитываем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наличие внутренних конфликтов потребностей между топами и конечными пользователями.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Функциональные риски снимаются предыдущими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компетенциями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Желательно, чтобы за организационные и функциональные риски отвечали два разных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человека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ПРП и ТРП.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16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Значимость ценностей и личностных характеристик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это то, что на входе сложно проверить, поэтому это самый большой риск. Можно компенсировать только искусственным понижением полномочий (ответственности) в течение испытательного срока. О конфликтности из резюме косвенно можно судить по частоте смены мест работы. Какие ценности особенно полезны:  желание накапливать знания, готовность делиться знаниями, умение быстро усваивать новую информацию в больших объемах, низкая конфликтность по отношению к коллегам и заказчикам – нацеленность на результат, а не на личное позиционирование,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командность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тяга ощущать причастность к уважаемому сообществу.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Феномен «засидевшиеся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фиксеры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прокачана одна мышца, утерян навык быстрой обработки принципиально новой информации, зависимость от одного работодателя – остановка бизнеса ведет к серьезному откату назад. Приобретенные вредные привычки – ипотека.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Значимость сертификатов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Сертификаты – это всего лишь подтверждение имеющихся компетенций, но не источник знаний. Если у кандидата куча сертификатов, но почти нет проектов – он скорее всего просто научился сдавать экзамены.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96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Надо взять методичку в </a:t>
            </a:r>
            <a:r>
              <a:rPr lang="ru-RU" dirty="0" err="1" smtClean="0"/>
              <a:t>бауманке</a:t>
            </a:r>
            <a:r>
              <a:rPr lang="ru-RU" dirty="0" smtClean="0"/>
              <a:t> – уровни абстракций, нормализация,</a:t>
            </a:r>
            <a:r>
              <a:rPr lang="ru-RU" baseline="0" dirty="0" smtClean="0"/>
              <a:t> кортежи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9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Выращивать своих экспертов</a:t>
            </a:r>
            <a:r>
              <a:rPr lang="ru-RU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на выходе получаются свои люди с одинаковыми ценностями, сплоченный коллектив, чувствующие обязанность помогать расти своим коллегам, потому что им помогали. </a:t>
            </a:r>
            <a:r>
              <a:rPr lang="ru-RU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долго и дорого.</a:t>
            </a:r>
            <a:endParaRPr lang="ru-RU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9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Искать </a:t>
            </a:r>
            <a:r>
              <a:rPr lang="ru-RU" sz="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субподрядчиков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имеет смысл, когда поток новых проектов не стабилен или доля крупных проектов в портфеле проектов очень высока, требуется быстрое сшивание разрывов. Постоянная работа по поддержанию 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networking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Зависимость от планов занятости и качества ресурсов других команд. Нет эффекта аккумуляции мозгов, навыков и проектных решений – каждый раз новые люди. Надо каждый раз заново выстраивать межличностные коммуникации, нет эмоциональной сплоченности коллектива, разные ценности, нет ответственности за результат в долгосрочной перспективе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91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Поиск </a:t>
            </a:r>
            <a:r>
              <a:rPr lang="ru-RU" sz="8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готовых экспертов к себе в штат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отсутствуют все предыдущие недостатки. </a:t>
            </a:r>
            <a:r>
              <a:rPr lang="ru-RU" sz="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</a:t>
            </a:r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сложность поиска. И надо быть уверенным, что продавцы не подведут, работа будет всегда.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19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Где ищем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география распределения 1с-спецов по версии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Плохая новость: 20% мозгов сосредоточено в Москве – это дорогие и неповоротливые ресурсы, не готовые к длительным командировкам, связанные долгосрочными обязательствами. Хорошая новость: 80% мозгов – легкие на подъем, не избалованные большими деньгами, отсутствие опыта выполнения сложных проектов компенсируется огромным желанием и целеустремленностью.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293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Networking – </a:t>
            </a:r>
            <a:r>
              <a:rPr lang="ru-RU" dirty="0" smtClean="0"/>
              <a:t>работает лучше</a:t>
            </a:r>
            <a:r>
              <a:rPr lang="ru-RU" baseline="0" dirty="0" smtClean="0"/>
              <a:t> всего. Это сарафанное радио, свои же сотрудники приводят своих же знакомых.</a:t>
            </a:r>
          </a:p>
          <a:p>
            <a:r>
              <a:rPr lang="ru-RU" baseline="0" dirty="0" smtClean="0"/>
              <a:t>Помните Миша Брегадзе говорил – довольный клиент приводит еще пять клиентов, недовольный уводит 20</a:t>
            </a:r>
          </a:p>
          <a:p>
            <a:r>
              <a:rPr lang="ru-RU" baseline="0" dirty="0" smtClean="0"/>
              <a:t>Или </a:t>
            </a:r>
            <a:r>
              <a:rPr lang="ru-RU" baseline="0" dirty="0" err="1" smtClean="0"/>
              <a:t>проф</a:t>
            </a:r>
            <a:r>
              <a:rPr lang="ru-RU" baseline="0" dirty="0" smtClean="0"/>
              <a:t> тусовки – день открытых дверей – день программиста 12 </a:t>
            </a:r>
            <a:r>
              <a:rPr lang="ru-RU" baseline="0" dirty="0" err="1" smtClean="0"/>
              <a:t>сент</a:t>
            </a:r>
            <a:r>
              <a:rPr lang="ru-RU" baseline="0" dirty="0" smtClean="0"/>
              <a:t> 2012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25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резюме: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анализируем информацию из резюме: стаж работы с 1С, сложность и количество проектов, багаж шаблонов проектных решений, фикс-фри-фра, сертификаты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53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Какие знания проверяем на входе: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владение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инструментами разработки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Знания конечны, но умение правильно применять эти знания – сродни искусству, требующее постоянной тренировки! Сильно помогает на этапах оценки ТЗ и на этапе разработки.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17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предметные области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Межотраслевые (универсальные) - пересекаются со знанием функционала тиражных решений, сильно помогает на этапах обследования и моделирования и тестирования.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346ED-8B6C-4F7A-AF8E-C10DE67705D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5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DDCA-3E75-4B02-9965-079BB298DD12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BF90A-9EDF-4945-94A7-BD0B7BA69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3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7E79-ED6F-49EF-91F7-38BFCF5CA126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D1C9-3196-4586-9548-32276CFE6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8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B956-4A7F-4DD4-A3ED-9771842E85CF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2558-41E5-48B9-8B01-D9FE33432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98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3A54-4CAD-43FB-BBDA-622A9E478011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B2ED-D78A-4FD3-8468-80F92BD2B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8F137-745F-4A09-98D0-0E3AE5E4CEF4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AC914-21BA-424B-8BC6-DD13C9F33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0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A357-A716-47BF-A85D-B475B2DE5991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92868-EDF9-4903-8BA3-A9F8D2601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3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B888-CFBC-4194-9A3E-735E366F7D45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D40E-526F-462A-9393-1A074C3BA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3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63C95-E093-4E0E-B588-B74B1259FAC7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8927-CE81-4997-A394-74DF6C17E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5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AF74-45F7-4818-AA2E-634C35824974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16C9-7404-4C5F-B79F-6E5452BD9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4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CC39-13C6-4662-B08F-4F7B5631FE27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160B4-5C98-4045-A1A8-02881CB03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6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EF45-566F-47FE-B490-1B173AED129B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116C-977D-426A-AEAB-A669702F0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13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7F4FD4-E0F0-492A-ABF5-42D4367FA13B}" type="datetimeFigureOut">
              <a:rPr lang="ru-RU"/>
              <a:pPr>
                <a:defRPr/>
              </a:pPr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13A5D-055C-45B2-8B71-1E68F25C2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/>
          <a:lstStyle/>
          <a:p>
            <a:pPr eaLnBrk="1" hangingPunct="1"/>
            <a:r>
              <a:rPr lang="ru-RU" sz="2800" dirty="0"/>
              <a:t>Современные требования к компетенциям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1С-специалиста </a:t>
            </a:r>
            <a:r>
              <a:rPr lang="ru-RU" sz="2800" dirty="0"/>
              <a:t>для успешной работы 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1с-проектной организации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Федоров Валерий</a:t>
            </a:r>
            <a:br>
              <a:rPr lang="ru-RU" sz="2800" dirty="0" smtClean="0"/>
            </a:br>
            <a:r>
              <a:rPr lang="ru-RU" sz="2800" dirty="0" smtClean="0"/>
              <a:t>15-16 октября 2013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877272"/>
            <a:ext cx="8424936" cy="980728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INFOSTART EVENT 2012 </a:t>
            </a:r>
            <a:r>
              <a:rPr lang="ru-RU" b="1" dirty="0" smtClean="0">
                <a:solidFill>
                  <a:schemeClr val="accent6"/>
                </a:solidFill>
              </a:rPr>
              <a:t>Санкт-Петербург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920" y="44624"/>
            <a:ext cx="8229600" cy="634082"/>
          </a:xfrm>
        </p:spPr>
        <p:txBody>
          <a:bodyPr/>
          <a:lstStyle/>
          <a:p>
            <a:r>
              <a:rPr lang="ru-RU" dirty="0" smtClean="0"/>
              <a:t>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67941"/>
            <a:ext cx="3610744" cy="5217443"/>
          </a:xfrm>
        </p:spPr>
        <p:txBody>
          <a:bodyPr/>
          <a:lstStyle/>
          <a:p>
            <a:r>
              <a:rPr lang="ru-RU" sz="1800" dirty="0"/>
              <a:t>BI (Бизнес-анализ)</a:t>
            </a:r>
          </a:p>
          <a:p>
            <a:r>
              <a:rPr lang="ru-RU" sz="1800" dirty="0"/>
              <a:t>IT Администрирование</a:t>
            </a:r>
          </a:p>
          <a:p>
            <a:r>
              <a:rPr lang="ru-RU" sz="1800" dirty="0"/>
              <a:t>Бухгалтерский и налоговый учет</a:t>
            </a:r>
          </a:p>
          <a:p>
            <a:r>
              <a:rPr lang="ru-RU" sz="1800" dirty="0"/>
              <a:t>Документооборот</a:t>
            </a:r>
          </a:p>
          <a:p>
            <a:r>
              <a:rPr lang="ru-RU" sz="1800" dirty="0"/>
              <a:t>Логистика</a:t>
            </a:r>
          </a:p>
          <a:p>
            <a:r>
              <a:rPr lang="ru-RU" sz="1800" dirty="0"/>
              <a:t>Логистика производственная</a:t>
            </a:r>
          </a:p>
          <a:p>
            <a:r>
              <a:rPr lang="ru-RU" sz="1800" dirty="0"/>
              <a:t>Логистика складская</a:t>
            </a:r>
          </a:p>
          <a:p>
            <a:r>
              <a:rPr lang="ru-RU" sz="1800" dirty="0"/>
              <a:t>Логистика транспортная</a:t>
            </a:r>
          </a:p>
          <a:p>
            <a:r>
              <a:rPr lang="ru-RU" sz="1800" dirty="0"/>
              <a:t>МСФО (IFRS, GAAP)</a:t>
            </a:r>
          </a:p>
          <a:p>
            <a:r>
              <a:rPr lang="ru-RU" sz="1800" dirty="0"/>
              <a:t>Обмены данными (интеграция систем)</a:t>
            </a:r>
          </a:p>
          <a:p>
            <a:r>
              <a:rPr lang="ru-RU" sz="1800" dirty="0"/>
              <a:t>Оптимизация производительности </a:t>
            </a:r>
            <a:r>
              <a:rPr lang="ru-RU" sz="1800" dirty="0" smtClean="0"/>
              <a:t>АС</a:t>
            </a:r>
            <a:endParaRPr lang="ru-RU" sz="1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249688" y="1667941"/>
            <a:ext cx="3610744" cy="521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Торговля и оперативный учет</a:t>
            </a:r>
          </a:p>
          <a:p>
            <a:r>
              <a:rPr lang="ru-RU" sz="1800" dirty="0" smtClean="0"/>
              <a:t>Торговое оборудование</a:t>
            </a:r>
          </a:p>
          <a:p>
            <a:r>
              <a:rPr lang="ru-RU" sz="1800" dirty="0" smtClean="0"/>
              <a:t>Удаленные внедрения (дистанционные)</a:t>
            </a:r>
          </a:p>
          <a:p>
            <a:r>
              <a:rPr lang="ru-RU" sz="1800" dirty="0" smtClean="0"/>
              <a:t>Управление НСИ</a:t>
            </a:r>
          </a:p>
          <a:p>
            <a:r>
              <a:rPr lang="ru-RU" sz="1800" dirty="0" smtClean="0"/>
              <a:t>Управление персоналом (HR)</a:t>
            </a:r>
          </a:p>
          <a:p>
            <a:r>
              <a:rPr lang="ru-RU" sz="1800" dirty="0" smtClean="0"/>
              <a:t>Управление продажами (CRM)</a:t>
            </a:r>
          </a:p>
          <a:p>
            <a:r>
              <a:rPr lang="ru-RU" sz="1800" dirty="0" smtClean="0"/>
              <a:t>Управленческий учет (бюджетирование, казначейство)</a:t>
            </a:r>
          </a:p>
          <a:p>
            <a:r>
              <a:rPr lang="ru-RU" sz="1800" dirty="0" smtClean="0"/>
              <a:t>Учет в строительстве</a:t>
            </a:r>
          </a:p>
          <a:p>
            <a:r>
              <a:rPr lang="ru-RU" sz="1800" dirty="0" smtClean="0"/>
              <a:t>Учет на производстве</a:t>
            </a: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988665"/>
            <a:ext cx="8229600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dirty="0" smtClean="0"/>
              <a:t>Предметные области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9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7848872" cy="634082"/>
          </a:xfrm>
        </p:spPr>
        <p:txBody>
          <a:bodyPr/>
          <a:lstStyle/>
          <a:p>
            <a:r>
              <a:rPr lang="ru-RU" sz="3600" dirty="0" smtClean="0"/>
              <a:t>Компетенции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anchor="ctr"/>
          <a:lstStyle/>
          <a:p>
            <a:r>
              <a:rPr lang="ru-RU" dirty="0" smtClean="0"/>
              <a:t>Функционал тиражных решений</a:t>
            </a:r>
          </a:p>
          <a:p>
            <a:r>
              <a:rPr lang="ru-RU" dirty="0" smtClean="0"/>
              <a:t>Отраслевая специфика</a:t>
            </a:r>
          </a:p>
          <a:p>
            <a:r>
              <a:rPr lang="ru-RU" dirty="0" smtClean="0"/>
              <a:t>Проектные </a:t>
            </a:r>
            <a:r>
              <a:rPr lang="ru-RU" dirty="0" smtClean="0"/>
              <a:t>методики (ТБР, </a:t>
            </a:r>
            <a:r>
              <a:rPr lang="en-US" dirty="0" smtClean="0"/>
              <a:t>Agile</a:t>
            </a:r>
            <a:r>
              <a:rPr lang="ru-RU" dirty="0" smtClean="0"/>
              <a:t>, ПРП, ТРП)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7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7848872" cy="634082"/>
          </a:xfrm>
        </p:spPr>
        <p:txBody>
          <a:bodyPr/>
          <a:lstStyle/>
          <a:p>
            <a:r>
              <a:rPr lang="ru-RU" sz="3600" dirty="0" smtClean="0"/>
              <a:t>Компетенции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anchor="ctr"/>
          <a:lstStyle/>
          <a:p>
            <a:r>
              <a:rPr lang="ru-RU" dirty="0" smtClean="0"/>
              <a:t>Значимость сертификатов</a:t>
            </a:r>
          </a:p>
          <a:p>
            <a:r>
              <a:rPr lang="ru-RU" dirty="0" smtClean="0"/>
              <a:t>Значимость личных характеристик и жизненных ценностей</a:t>
            </a:r>
          </a:p>
          <a:p>
            <a:r>
              <a:rPr lang="ru-RU" dirty="0"/>
              <a:t>Феномен «засидевшиеся </a:t>
            </a:r>
            <a:r>
              <a:rPr lang="ru-RU" dirty="0" err="1"/>
              <a:t>фиксеры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23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7848872" cy="634082"/>
          </a:xfrm>
        </p:spPr>
        <p:txBody>
          <a:bodyPr/>
          <a:lstStyle/>
          <a:p>
            <a:r>
              <a:rPr lang="ru-RU" sz="3600" dirty="0" smtClean="0"/>
              <a:t>Как это организовано у нас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anchor="ctr"/>
          <a:lstStyle/>
          <a:p>
            <a:r>
              <a:rPr lang="ru-RU" dirty="0" smtClean="0"/>
              <a:t>Нет </a:t>
            </a:r>
            <a:r>
              <a:rPr lang="en-US" dirty="0" smtClean="0"/>
              <a:t>HR-</a:t>
            </a:r>
            <a:r>
              <a:rPr lang="ru-RU" dirty="0" smtClean="0"/>
              <a:t>менеджеров - активные закупки</a:t>
            </a:r>
          </a:p>
          <a:p>
            <a:r>
              <a:rPr lang="ru-RU" dirty="0"/>
              <a:t>Преподавание в </a:t>
            </a:r>
            <a:r>
              <a:rPr lang="ru-RU" dirty="0" err="1" smtClean="0"/>
              <a:t>Бауманке</a:t>
            </a:r>
            <a:endParaRPr lang="ru-RU" dirty="0"/>
          </a:p>
          <a:p>
            <a:r>
              <a:rPr lang="ru-RU" dirty="0" smtClean="0"/>
              <a:t>Справедливая система оплаты</a:t>
            </a:r>
          </a:p>
          <a:p>
            <a:r>
              <a:rPr lang="ru-RU" dirty="0" smtClean="0"/>
              <a:t>Корпоративные квартиры</a:t>
            </a:r>
          </a:p>
          <a:p>
            <a:r>
              <a:rPr lang="ru-RU" dirty="0" smtClean="0"/>
              <a:t>МРОТ на испытательный срок</a:t>
            </a:r>
          </a:p>
        </p:txBody>
      </p:sp>
    </p:spTree>
    <p:extLst>
      <p:ext uri="{BB962C8B-B14F-4D97-AF65-F5344CB8AC3E}">
        <p14:creationId xmlns:p14="http://schemas.microsoft.com/office/powerpoint/2010/main" val="17935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7848872" cy="634082"/>
          </a:xfrm>
        </p:spPr>
        <p:txBody>
          <a:bodyPr/>
          <a:lstStyle/>
          <a:p>
            <a:r>
              <a:rPr lang="ru-RU" sz="3600" dirty="0" smtClean="0"/>
              <a:t>Выводы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anchor="ctr"/>
          <a:lstStyle/>
          <a:p>
            <a:r>
              <a:rPr lang="ru-RU" dirty="0" smtClean="0"/>
              <a:t>Уровень проектной организации определяется уровнем конкретных экспертов</a:t>
            </a:r>
          </a:p>
          <a:p>
            <a:r>
              <a:rPr lang="ru-RU" dirty="0" smtClean="0"/>
              <a:t>Умение подбирать персонал – ключевой фактор успеха бизнеса. Не доверяйте его непрофессионалам!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3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782"/>
            <a:ext cx="8229600" cy="704478"/>
          </a:xfrm>
        </p:spPr>
        <p:txBody>
          <a:bodyPr/>
          <a:lstStyle/>
          <a:p>
            <a:r>
              <a:rPr lang="ru-RU" dirty="0" smtClean="0"/>
              <a:t>Дилеммы 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anchor="ctr"/>
          <a:lstStyle/>
          <a:p>
            <a:r>
              <a:rPr lang="ru-RU" dirty="0"/>
              <a:t>Что первично, продажи или ресурсы?</a:t>
            </a:r>
          </a:p>
          <a:p>
            <a:r>
              <a:rPr lang="ru-RU" dirty="0" smtClean="0"/>
              <a:t>Поиск </a:t>
            </a:r>
            <a:r>
              <a:rPr lang="ru-RU" dirty="0" smtClean="0"/>
              <a:t>субподрядчиков</a:t>
            </a:r>
          </a:p>
          <a:p>
            <a:r>
              <a:rPr lang="ru-RU" dirty="0" smtClean="0"/>
              <a:t>Выращивание собственных экспертов</a:t>
            </a:r>
          </a:p>
          <a:p>
            <a:r>
              <a:rPr lang="ru-RU" dirty="0" smtClean="0"/>
              <a:t>Поиск готовых экспертов на рынке </a:t>
            </a:r>
            <a:r>
              <a:rPr lang="ru-RU" dirty="0" smtClean="0"/>
              <a:t>труда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452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782"/>
            <a:ext cx="8229600" cy="704478"/>
          </a:xfrm>
        </p:spPr>
        <p:txBody>
          <a:bodyPr/>
          <a:lstStyle/>
          <a:p>
            <a:r>
              <a:rPr lang="ru-RU" dirty="0" smtClean="0"/>
              <a:t>Выращиваем своих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anchor="ctr"/>
          <a:lstStyle/>
          <a:p>
            <a:pPr marL="0" indent="0">
              <a:buNone/>
            </a:pPr>
            <a:r>
              <a:rPr lang="ru-RU" dirty="0" smtClean="0"/>
              <a:t>ДА:</a:t>
            </a:r>
          </a:p>
          <a:p>
            <a:r>
              <a:rPr lang="ru-RU" dirty="0" smtClean="0"/>
              <a:t>Одинаковые ценности</a:t>
            </a:r>
          </a:p>
          <a:p>
            <a:r>
              <a:rPr lang="ru-RU" dirty="0" smtClean="0"/>
              <a:t>Сплоченный коллектив</a:t>
            </a:r>
          </a:p>
          <a:p>
            <a:r>
              <a:rPr lang="ru-RU" dirty="0" smtClean="0"/>
              <a:t>Взаимопомощь</a:t>
            </a:r>
          </a:p>
          <a:p>
            <a:pPr marL="0" indent="0">
              <a:buNone/>
            </a:pPr>
            <a:r>
              <a:rPr lang="ru-RU" dirty="0" smtClean="0"/>
              <a:t>НЕТ:</a:t>
            </a:r>
            <a:endParaRPr lang="ru-RU" dirty="0"/>
          </a:p>
          <a:p>
            <a:r>
              <a:rPr lang="ru-RU" dirty="0" smtClean="0"/>
              <a:t>Долго и дорого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440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782"/>
            <a:ext cx="8229600" cy="704478"/>
          </a:xfrm>
        </p:spPr>
        <p:txBody>
          <a:bodyPr/>
          <a:lstStyle/>
          <a:p>
            <a:r>
              <a:rPr lang="ru-RU" dirty="0" smtClean="0"/>
              <a:t>Поиск субподряда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anchor="ctr"/>
          <a:lstStyle/>
          <a:p>
            <a:pPr marL="0" indent="0">
              <a:buNone/>
            </a:pPr>
            <a:r>
              <a:rPr lang="ru-RU" sz="2800" dirty="0" smtClean="0"/>
              <a:t>ДА:</a:t>
            </a:r>
          </a:p>
          <a:p>
            <a:r>
              <a:rPr lang="ru-RU" sz="2800" dirty="0" smtClean="0"/>
              <a:t>Поток новых проектов не стабилен</a:t>
            </a:r>
          </a:p>
          <a:p>
            <a:r>
              <a:rPr lang="ru-RU" sz="2800" dirty="0" smtClean="0"/>
              <a:t>Большая доля крупных проектов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НЕТ:</a:t>
            </a:r>
            <a:endParaRPr lang="ru-RU" sz="2800" dirty="0"/>
          </a:p>
          <a:p>
            <a:r>
              <a:rPr lang="ru-RU" sz="2800" dirty="0" smtClean="0"/>
              <a:t>Зависимость</a:t>
            </a:r>
          </a:p>
          <a:p>
            <a:r>
              <a:rPr lang="ru-RU" sz="2800" dirty="0" smtClean="0"/>
              <a:t>Слабая управляемость</a:t>
            </a:r>
          </a:p>
          <a:p>
            <a:r>
              <a:rPr lang="ru-RU" sz="2800" dirty="0" smtClean="0"/>
              <a:t>Нет эмоциональной сплоченности</a:t>
            </a:r>
            <a:endParaRPr lang="ru-RU" sz="2800" dirty="0" smtClean="0"/>
          </a:p>
          <a:p>
            <a:r>
              <a:rPr lang="ru-RU" sz="2800" dirty="0" smtClean="0"/>
              <a:t>Нет долгосрочной ответственности</a:t>
            </a:r>
          </a:p>
          <a:p>
            <a:r>
              <a:rPr lang="ru-RU" sz="2800" dirty="0" smtClean="0"/>
              <a:t>Нет аккумуляции навыков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7274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782"/>
            <a:ext cx="8229600" cy="704478"/>
          </a:xfrm>
        </p:spPr>
        <p:txBody>
          <a:bodyPr/>
          <a:lstStyle/>
          <a:p>
            <a:r>
              <a:rPr lang="ru-RU" dirty="0" smtClean="0"/>
              <a:t>Поиск готовых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anchor="ctr"/>
          <a:lstStyle/>
          <a:p>
            <a:pPr marL="0" indent="0">
              <a:buNone/>
            </a:pPr>
            <a:r>
              <a:rPr lang="ru-RU" sz="2800" dirty="0" smtClean="0"/>
              <a:t>ДА:</a:t>
            </a:r>
          </a:p>
          <a:p>
            <a:r>
              <a:rPr lang="ru-RU" sz="2800" dirty="0" smtClean="0"/>
              <a:t>Все прошлые НЕТ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НЕТ:</a:t>
            </a:r>
            <a:endParaRPr lang="ru-RU" sz="2800" dirty="0"/>
          </a:p>
          <a:p>
            <a:r>
              <a:rPr lang="ru-RU" sz="2800" dirty="0" smtClean="0"/>
              <a:t>Сложность поиска</a:t>
            </a:r>
          </a:p>
          <a:p>
            <a:r>
              <a:rPr lang="ru-RU" sz="2800" dirty="0" smtClean="0"/>
              <a:t>Временные затраты</a:t>
            </a:r>
          </a:p>
          <a:p>
            <a:r>
              <a:rPr lang="ru-RU" sz="2800" dirty="0" smtClean="0"/>
              <a:t>Инфраструктура</a:t>
            </a:r>
          </a:p>
          <a:p>
            <a:r>
              <a:rPr lang="ru-RU" sz="2800" dirty="0" smtClean="0"/>
              <a:t>Есть сомнение </a:t>
            </a:r>
            <a:r>
              <a:rPr lang="ru-RU" sz="2800" dirty="0" err="1" smtClean="0"/>
              <a:t>недозагруза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9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229600" cy="561975"/>
          </a:xfrm>
        </p:spPr>
        <p:txBody>
          <a:bodyPr/>
          <a:lstStyle/>
          <a:p>
            <a:pPr eaLnBrk="1" hangingPunct="1"/>
            <a:r>
              <a:rPr lang="ru-RU" dirty="0" smtClean="0"/>
              <a:t>География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053379"/>
              </p:ext>
            </p:extLst>
          </p:nvPr>
        </p:nvGraphicFramePr>
        <p:xfrm>
          <a:off x="467544" y="1196752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382713" y="44624"/>
            <a:ext cx="8229600" cy="561975"/>
          </a:xfrm>
        </p:spPr>
        <p:txBody>
          <a:bodyPr/>
          <a:lstStyle/>
          <a:p>
            <a:pPr eaLnBrk="1" hangingPunct="1"/>
            <a:r>
              <a:rPr lang="ru-RU" dirty="0" smtClean="0"/>
              <a:t>Каналы поиска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anchor="ctr"/>
          <a:lstStyle/>
          <a:p>
            <a:r>
              <a:rPr lang="ru-RU" sz="2800" dirty="0" smtClean="0"/>
              <a:t>Рекрутинговые </a:t>
            </a:r>
            <a:r>
              <a:rPr lang="ru-RU" sz="2800" dirty="0" smtClean="0"/>
              <a:t>сайты </a:t>
            </a:r>
            <a:r>
              <a:rPr lang="en-US" sz="2800" dirty="0" smtClean="0"/>
              <a:t>(SJ, HH)</a:t>
            </a:r>
            <a:endParaRPr lang="ru-RU" sz="2800" dirty="0" smtClean="0"/>
          </a:p>
          <a:p>
            <a:r>
              <a:rPr lang="ru-RU" sz="2800" dirty="0" smtClean="0"/>
              <a:t>Клиенты</a:t>
            </a:r>
          </a:p>
          <a:p>
            <a:r>
              <a:rPr lang="ru-RU" sz="2800" dirty="0" smtClean="0"/>
              <a:t>Конкуренты</a:t>
            </a:r>
          </a:p>
          <a:p>
            <a:r>
              <a:rPr lang="ru-RU" sz="2800" dirty="0" smtClean="0"/>
              <a:t>Профессиональные сообщества</a:t>
            </a:r>
          </a:p>
          <a:p>
            <a:r>
              <a:rPr lang="en-US" sz="2800" dirty="0" smtClean="0"/>
              <a:t>Networking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40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382713" y="44624"/>
            <a:ext cx="8229600" cy="561975"/>
          </a:xfrm>
        </p:spPr>
        <p:txBody>
          <a:bodyPr/>
          <a:lstStyle/>
          <a:p>
            <a:pPr eaLnBrk="1" hangingPunct="1"/>
            <a:r>
              <a:rPr lang="ru-RU" dirty="0" smtClean="0"/>
              <a:t>Анализ резюме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anchor="ctr"/>
          <a:lstStyle/>
          <a:p>
            <a:r>
              <a:rPr lang="ru-RU" sz="2800" dirty="0" smtClean="0"/>
              <a:t>Стаж 1С</a:t>
            </a:r>
          </a:p>
          <a:p>
            <a:r>
              <a:rPr lang="ru-RU" sz="2800" dirty="0" smtClean="0"/>
              <a:t>Портфолио проектов</a:t>
            </a:r>
          </a:p>
          <a:p>
            <a:r>
              <a:rPr lang="ru-RU" sz="2800" dirty="0" smtClean="0"/>
              <a:t>Компетенции</a:t>
            </a:r>
          </a:p>
          <a:p>
            <a:r>
              <a:rPr lang="ru-RU" sz="2800" dirty="0" smtClean="0"/>
              <a:t>Фикс-фра-фри</a:t>
            </a:r>
          </a:p>
          <a:p>
            <a:r>
              <a:rPr lang="ru-RU" sz="2800" dirty="0" smtClean="0"/>
              <a:t>Сертификаты</a:t>
            </a:r>
            <a:endParaRPr lang="en-US" sz="2800" dirty="0" smtClean="0"/>
          </a:p>
          <a:p>
            <a:r>
              <a:rPr lang="ru-RU" sz="2800" dirty="0" smtClean="0"/>
              <a:t>Частота смены работы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45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-27384"/>
            <a:ext cx="7164288" cy="778098"/>
          </a:xfrm>
        </p:spPr>
        <p:txBody>
          <a:bodyPr/>
          <a:lstStyle/>
          <a:p>
            <a:r>
              <a:rPr lang="ru-RU" dirty="0" smtClean="0"/>
              <a:t>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anchor="ctr"/>
          <a:lstStyle/>
          <a:p>
            <a:r>
              <a:rPr lang="ru-RU" sz="2400" dirty="0" smtClean="0"/>
              <a:t>Специалист </a:t>
            </a:r>
            <a:r>
              <a:rPr lang="ru-RU" sz="2400" dirty="0"/>
              <a:t>по платформе (базовое конфигурирование)</a:t>
            </a:r>
          </a:p>
          <a:p>
            <a:r>
              <a:rPr lang="ru-RU" sz="2400" dirty="0" smtClean="0"/>
              <a:t>Конвертация </a:t>
            </a:r>
            <a:r>
              <a:rPr lang="ru-RU" sz="2400" dirty="0"/>
              <a:t>данных (XML-правила)</a:t>
            </a:r>
          </a:p>
          <a:p>
            <a:r>
              <a:rPr lang="ru-RU" sz="2400" dirty="0"/>
              <a:t>Система компоновки данных (СКД)</a:t>
            </a:r>
          </a:p>
          <a:p>
            <a:r>
              <a:rPr lang="ru-RU" sz="2400" dirty="0" smtClean="0"/>
              <a:t>Распределенные </a:t>
            </a:r>
            <a:r>
              <a:rPr lang="ru-RU" sz="2400" dirty="0"/>
              <a:t>информационные базы (РИБ)</a:t>
            </a:r>
          </a:p>
          <a:p>
            <a:r>
              <a:rPr lang="ru-RU" sz="2400" dirty="0" smtClean="0"/>
              <a:t>Управление </a:t>
            </a:r>
            <a:r>
              <a:rPr lang="ru-RU" sz="2400" dirty="0"/>
              <a:t>правами доступа на уровне записей (RLS)</a:t>
            </a:r>
          </a:p>
          <a:p>
            <a:r>
              <a:rPr lang="ru-RU" sz="2400" dirty="0"/>
              <a:t>Управляемые формы</a:t>
            </a:r>
          </a:p>
          <a:p>
            <a:r>
              <a:rPr lang="ru-RU" sz="2400" dirty="0" err="1"/>
              <a:t>Web</a:t>
            </a:r>
            <a:r>
              <a:rPr lang="ru-RU" sz="2400" dirty="0"/>
              <a:t>-сервисы</a:t>
            </a:r>
          </a:p>
          <a:p>
            <a:r>
              <a:rPr lang="ru-RU" sz="2400" dirty="0"/>
              <a:t>Мобильные приложения</a:t>
            </a:r>
          </a:p>
          <a:p>
            <a:r>
              <a:rPr lang="ru-RU" sz="2400" dirty="0" smtClean="0"/>
              <a:t>Эксперт </a:t>
            </a:r>
            <a:r>
              <a:rPr lang="ru-RU" sz="2400" dirty="0"/>
              <a:t>по технологическим вопросам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71600" y="836712"/>
            <a:ext cx="7164288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>
              <a:buNone/>
            </a:pPr>
            <a:r>
              <a:rPr lang="ru-RU" sz="3200" dirty="0"/>
              <a:t>Инструменты разработчика</a:t>
            </a:r>
          </a:p>
        </p:txBody>
      </p:sp>
    </p:spTree>
    <p:extLst>
      <p:ext uri="{BB962C8B-B14F-4D97-AF65-F5344CB8AC3E}">
        <p14:creationId xmlns:p14="http://schemas.microsoft.com/office/powerpoint/2010/main" val="332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1000</Words>
  <Application>Microsoft Office PowerPoint</Application>
  <PresentationFormat>Экран (4:3)</PresentationFormat>
  <Paragraphs>130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Современные требования к компетенциям  1С-специалиста для успешной работы в  1с-проектной организации. Федоров Валерий 15-16 октября 2013</vt:lpstr>
      <vt:lpstr>Дилеммы РП</vt:lpstr>
      <vt:lpstr>Выращиваем своих</vt:lpstr>
      <vt:lpstr>Поиск субподряда</vt:lpstr>
      <vt:lpstr>Поиск готовых</vt:lpstr>
      <vt:lpstr>География</vt:lpstr>
      <vt:lpstr>Каналы поиска</vt:lpstr>
      <vt:lpstr>Анализ резюме</vt:lpstr>
      <vt:lpstr>Компетенции</vt:lpstr>
      <vt:lpstr>Компетенции</vt:lpstr>
      <vt:lpstr>Компетенции</vt:lpstr>
      <vt:lpstr>Компетенции</vt:lpstr>
      <vt:lpstr>Как это организовано у нас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Машнич</dc:creator>
  <cp:lastModifiedBy>VF</cp:lastModifiedBy>
  <cp:revision>42</cp:revision>
  <dcterms:created xsi:type="dcterms:W3CDTF">2012-09-22T10:52:28Z</dcterms:created>
  <dcterms:modified xsi:type="dcterms:W3CDTF">2012-11-16T06:42:48Z</dcterms:modified>
</cp:coreProperties>
</file>