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256" r:id="rId3"/>
    <p:sldId id="311" r:id="rId4"/>
    <p:sldId id="307" r:id="rId5"/>
    <p:sldId id="313" r:id="rId6"/>
    <p:sldId id="310" r:id="rId7"/>
    <p:sldId id="308" r:id="rId8"/>
    <p:sldId id="292" r:id="rId9"/>
    <p:sldId id="300" r:id="rId10"/>
    <p:sldId id="293" r:id="rId11"/>
    <p:sldId id="298" r:id="rId12"/>
    <p:sldId id="294" r:id="rId13"/>
    <p:sldId id="309" r:id="rId14"/>
    <p:sldId id="304" r:id="rId15"/>
    <p:sldId id="303" r:id="rId16"/>
    <p:sldId id="312" r:id="rId17"/>
    <p:sldId id="295" r:id="rId18"/>
    <p:sldId id="302" r:id="rId19"/>
    <p:sldId id="296" r:id="rId20"/>
    <p:sldId id="297" r:id="rId21"/>
    <p:sldId id="301" r:id="rId22"/>
  </p:sldIdLst>
  <p:sldSz cx="9144000" cy="6840538"/>
  <p:notesSz cx="9928225" cy="6797675"/>
  <p:defaultTextStyle>
    <a:defPPr>
      <a:defRPr lang="en-GB"/>
    </a:defPPr>
    <a:lvl1pPr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831"/>
        <p:guide pos="28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bochkov\&#1079;&#1072;&#1084;&#1077;&#1088;%20&#1040;&#1057;&#1050;&#105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6738498323635"/>
          <c:y val="3.7382221161748719E-2"/>
          <c:w val="0.68031075928600793"/>
          <c:h val="0.55196532251650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ИТОГ!$B$22</c:f>
              <c:strCache>
                <c:ptCount val="1"/>
                <c:pt idx="0">
                  <c:v>Автоматические блокировки DB2</c:v>
                </c:pt>
              </c:strCache>
            </c:strRef>
          </c:tx>
          <c:invertIfNegative val="0"/>
          <c:cat>
            <c:strRef>
              <c:f>ИТОГ!$A$23:$A$35</c:f>
              <c:strCache>
                <c:ptCount val="13"/>
                <c:pt idx="0">
                  <c:v>СменныйОтчет</c:v>
                </c:pt>
                <c:pt idx="1">
                  <c:v>ЗаявкаНаОтпускНефтепродуктов</c:v>
                </c:pt>
                <c:pt idx="2">
                  <c:v>ОприходованиеТоваров</c:v>
                </c:pt>
                <c:pt idx="3">
                  <c:v>ПеремещениеТоваров</c:v>
                </c:pt>
                <c:pt idx="4">
                  <c:v>ПлатежноеПоручениеВходящее</c:v>
                </c:pt>
                <c:pt idx="5">
                  <c:v>ПлатежноеПоручениеИсходящее</c:v>
                </c:pt>
                <c:pt idx="6">
                  <c:v>ПоступлениеТоваровУслуг</c:v>
                </c:pt>
                <c:pt idx="7">
                  <c:v>ПриходныйКассовыйОрдер</c:v>
                </c:pt>
                <c:pt idx="8">
                  <c:v>ПриходныйОрдерНаТовары</c:v>
                </c:pt>
                <c:pt idx="9">
                  <c:v>РасходныйКассовыйОрдер</c:v>
                </c:pt>
                <c:pt idx="10">
                  <c:v>РасходныйОрдерНаТовары</c:v>
                </c:pt>
                <c:pt idx="11">
                  <c:v>РеализацияТоваровУслуг</c:v>
                </c:pt>
                <c:pt idx="12">
                  <c:v>ТоварноТранспортнаяНакладная</c:v>
                </c:pt>
              </c:strCache>
            </c:strRef>
          </c:cat>
          <c:val>
            <c:numRef>
              <c:f>ИТОГ!$B$23:$B$35</c:f>
              <c:numCache>
                <c:formatCode>0.00</c:formatCode>
                <c:ptCount val="13"/>
                <c:pt idx="0">
                  <c:v>70873.582999999999</c:v>
                </c:pt>
                <c:pt idx="1">
                  <c:v>22547.774999999998</c:v>
                </c:pt>
                <c:pt idx="2">
                  <c:v>2189.7250000000004</c:v>
                </c:pt>
                <c:pt idx="3">
                  <c:v>23912.375</c:v>
                </c:pt>
                <c:pt idx="4">
                  <c:v>15887.900000000001</c:v>
                </c:pt>
                <c:pt idx="5">
                  <c:v>13492.449999999999</c:v>
                </c:pt>
                <c:pt idx="6">
                  <c:v>23375.037499999999</c:v>
                </c:pt>
                <c:pt idx="7">
                  <c:v>17082.474999999999</c:v>
                </c:pt>
                <c:pt idx="8">
                  <c:v>18133</c:v>
                </c:pt>
                <c:pt idx="9">
                  <c:v>19298.375</c:v>
                </c:pt>
                <c:pt idx="10">
                  <c:v>12143.324999999999</c:v>
                </c:pt>
                <c:pt idx="11">
                  <c:v>22126.474999999999</c:v>
                </c:pt>
                <c:pt idx="12">
                  <c:v>20278.524999999998</c:v>
                </c:pt>
              </c:numCache>
            </c:numRef>
          </c:val>
        </c:ser>
        <c:ser>
          <c:idx val="1"/>
          <c:order val="1"/>
          <c:tx>
            <c:strRef>
              <c:f>ИТОГ!$C$22</c:f>
              <c:strCache>
                <c:ptCount val="1"/>
                <c:pt idx="0">
                  <c:v>Управляемые блокировки DB2</c:v>
                </c:pt>
              </c:strCache>
            </c:strRef>
          </c:tx>
          <c:invertIfNegative val="0"/>
          <c:cat>
            <c:strRef>
              <c:f>ИТОГ!$A$23:$A$35</c:f>
              <c:strCache>
                <c:ptCount val="13"/>
                <c:pt idx="0">
                  <c:v>СменныйОтчет</c:v>
                </c:pt>
                <c:pt idx="1">
                  <c:v>ЗаявкаНаОтпускНефтепродуктов</c:v>
                </c:pt>
                <c:pt idx="2">
                  <c:v>ОприходованиеТоваров</c:v>
                </c:pt>
                <c:pt idx="3">
                  <c:v>ПеремещениеТоваров</c:v>
                </c:pt>
                <c:pt idx="4">
                  <c:v>ПлатежноеПоручениеВходящее</c:v>
                </c:pt>
                <c:pt idx="5">
                  <c:v>ПлатежноеПоручениеИсходящее</c:v>
                </c:pt>
                <c:pt idx="6">
                  <c:v>ПоступлениеТоваровУслуг</c:v>
                </c:pt>
                <c:pt idx="7">
                  <c:v>ПриходныйКассовыйОрдер</c:v>
                </c:pt>
                <c:pt idx="8">
                  <c:v>ПриходныйОрдерНаТовары</c:v>
                </c:pt>
                <c:pt idx="9">
                  <c:v>РасходныйКассовыйОрдер</c:v>
                </c:pt>
                <c:pt idx="10">
                  <c:v>РасходныйОрдерНаТовары</c:v>
                </c:pt>
                <c:pt idx="11">
                  <c:v>РеализацияТоваровУслуг</c:v>
                </c:pt>
                <c:pt idx="12">
                  <c:v>ТоварноТранспортнаяНакладная</c:v>
                </c:pt>
              </c:strCache>
            </c:strRef>
          </c:cat>
          <c:val>
            <c:numRef>
              <c:f>ИТОГ!$C$23:$C$35</c:f>
              <c:numCache>
                <c:formatCode>0.00</c:formatCode>
                <c:ptCount val="13"/>
                <c:pt idx="0">
                  <c:v>21001.03325</c:v>
                </c:pt>
                <c:pt idx="1">
                  <c:v>2124.1750000000002</c:v>
                </c:pt>
                <c:pt idx="2">
                  <c:v>2531.1749999999997</c:v>
                </c:pt>
                <c:pt idx="3">
                  <c:v>8000.05</c:v>
                </c:pt>
                <c:pt idx="4">
                  <c:v>3683.6</c:v>
                </c:pt>
                <c:pt idx="5">
                  <c:v>3506.4000000000005</c:v>
                </c:pt>
                <c:pt idx="6">
                  <c:v>14645.837500000001</c:v>
                </c:pt>
                <c:pt idx="7">
                  <c:v>1601.8500000000001</c:v>
                </c:pt>
                <c:pt idx="8">
                  <c:v>8797.8875000000007</c:v>
                </c:pt>
                <c:pt idx="9">
                  <c:v>675.75</c:v>
                </c:pt>
                <c:pt idx="10">
                  <c:v>3948.4750000000004</c:v>
                </c:pt>
                <c:pt idx="11">
                  <c:v>5907.8585000000003</c:v>
                </c:pt>
                <c:pt idx="12">
                  <c:v>11591.05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535168"/>
        <c:axId val="133466944"/>
      </c:barChart>
      <c:catAx>
        <c:axId val="13453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466944"/>
        <c:crosses val="autoZero"/>
        <c:auto val="1"/>
        <c:lblAlgn val="ctr"/>
        <c:lblOffset val="100"/>
        <c:noMultiLvlLbl val="0"/>
      </c:catAx>
      <c:valAx>
        <c:axId val="1334669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453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6817621258344"/>
          <c:y val="0.30780163843155967"/>
          <c:w val="0.17597905991628265"/>
          <c:h val="0.306955645695803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ADF6A-6895-4A02-8C00-57C2DB6BB5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37ED430-64DF-40D3-B9FC-1A982B782D02}">
      <dgm:prSet phldrT="[Текст]"/>
      <dgm:spPr/>
      <dgm:t>
        <a:bodyPr/>
        <a:lstStyle/>
        <a:p>
          <a:r>
            <a:rPr lang="ru-RU" dirty="0" smtClean="0"/>
            <a:t>Разработка стандартов и методологии</a:t>
          </a:r>
          <a:endParaRPr lang="ru-RU" dirty="0"/>
        </a:p>
      </dgm:t>
    </dgm:pt>
    <dgm:pt modelId="{F810BF5B-B3C6-4345-B4D8-B656005FBBF6}" type="parTrans" cxnId="{4DD170ED-553D-4B1B-9404-51DF061232A7}">
      <dgm:prSet/>
      <dgm:spPr/>
      <dgm:t>
        <a:bodyPr/>
        <a:lstStyle/>
        <a:p>
          <a:endParaRPr lang="ru-RU"/>
        </a:p>
      </dgm:t>
    </dgm:pt>
    <dgm:pt modelId="{39BCEF2C-B3CE-416E-AE5C-F7AB347DE003}" type="sibTrans" cxnId="{4DD170ED-553D-4B1B-9404-51DF061232A7}">
      <dgm:prSet/>
      <dgm:spPr/>
      <dgm:t>
        <a:bodyPr/>
        <a:lstStyle/>
        <a:p>
          <a:endParaRPr lang="ru-RU"/>
        </a:p>
      </dgm:t>
    </dgm:pt>
    <dgm:pt modelId="{216CFDF0-8994-4799-B3DD-9CB755A4EFE5}">
      <dgm:prSet phldrT="[Текст]"/>
      <dgm:spPr/>
      <dgm:t>
        <a:bodyPr/>
        <a:lstStyle/>
        <a:p>
          <a:r>
            <a:rPr lang="ru-RU" dirty="0" smtClean="0"/>
            <a:t>Оказание консультаций</a:t>
          </a:r>
          <a:endParaRPr lang="ru-RU" dirty="0"/>
        </a:p>
      </dgm:t>
    </dgm:pt>
    <dgm:pt modelId="{431008F0-108F-464C-BFFF-C6AA2B2F840F}" type="parTrans" cxnId="{8F56CF13-2EA9-457A-8A6E-2147B20E84EC}">
      <dgm:prSet/>
      <dgm:spPr/>
      <dgm:t>
        <a:bodyPr/>
        <a:lstStyle/>
        <a:p>
          <a:endParaRPr lang="ru-RU"/>
        </a:p>
      </dgm:t>
    </dgm:pt>
    <dgm:pt modelId="{D7A2D2C3-E132-4809-A81C-936BF86D1AAB}" type="sibTrans" cxnId="{8F56CF13-2EA9-457A-8A6E-2147B20E84EC}">
      <dgm:prSet/>
      <dgm:spPr/>
      <dgm:t>
        <a:bodyPr/>
        <a:lstStyle/>
        <a:p>
          <a:endParaRPr lang="ru-RU"/>
        </a:p>
      </dgm:t>
    </dgm:pt>
    <dgm:pt modelId="{158B5DA8-5BA6-4B21-850A-B6B1E64ECCFF}">
      <dgm:prSet phldrT="[Текст]"/>
      <dgm:spPr/>
      <dgm:t>
        <a:bodyPr/>
        <a:lstStyle/>
        <a:p>
          <a:r>
            <a:rPr lang="ru-RU" dirty="0" smtClean="0"/>
            <a:t>Проведение обучения бизнес-пользователей</a:t>
          </a:r>
          <a:endParaRPr lang="ru-RU" dirty="0"/>
        </a:p>
      </dgm:t>
    </dgm:pt>
    <dgm:pt modelId="{6DC44021-D0AF-455C-AED3-B75B3E9EA08F}" type="parTrans" cxnId="{A0A64C82-89E4-460E-A17B-59C1621C71F9}">
      <dgm:prSet/>
      <dgm:spPr/>
      <dgm:t>
        <a:bodyPr/>
        <a:lstStyle/>
        <a:p>
          <a:endParaRPr lang="ru-RU"/>
        </a:p>
      </dgm:t>
    </dgm:pt>
    <dgm:pt modelId="{F1799F9F-758B-49AF-BC93-EB6C2FD28171}" type="sibTrans" cxnId="{A0A64C82-89E4-460E-A17B-59C1621C71F9}">
      <dgm:prSet/>
      <dgm:spPr/>
      <dgm:t>
        <a:bodyPr/>
        <a:lstStyle/>
        <a:p>
          <a:endParaRPr lang="ru-RU"/>
        </a:p>
      </dgm:t>
    </dgm:pt>
    <dgm:pt modelId="{CA676BF4-8092-4412-9E98-EE918797DD3D}">
      <dgm:prSet phldrT="[Текст]"/>
      <dgm:spPr/>
      <dgm:t>
        <a:bodyPr/>
        <a:lstStyle/>
        <a:p>
          <a:r>
            <a:rPr lang="ru-RU" dirty="0" smtClean="0"/>
            <a:t>Сбор и консолидация информации и текущих потребностях бизнеса</a:t>
          </a:r>
          <a:endParaRPr lang="ru-RU" dirty="0"/>
        </a:p>
      </dgm:t>
    </dgm:pt>
    <dgm:pt modelId="{DA96A681-6982-43F1-B6E9-B5B001EFEB1A}" type="parTrans" cxnId="{B082209C-2A7C-459B-A2DC-AF2C109076BC}">
      <dgm:prSet/>
      <dgm:spPr/>
      <dgm:t>
        <a:bodyPr/>
        <a:lstStyle/>
        <a:p>
          <a:endParaRPr lang="ru-RU"/>
        </a:p>
      </dgm:t>
    </dgm:pt>
    <dgm:pt modelId="{3FA118FC-77C1-44A5-BC52-66AF31062045}" type="sibTrans" cxnId="{B082209C-2A7C-459B-A2DC-AF2C109076BC}">
      <dgm:prSet/>
      <dgm:spPr/>
      <dgm:t>
        <a:bodyPr/>
        <a:lstStyle/>
        <a:p>
          <a:endParaRPr lang="ru-RU"/>
        </a:p>
      </dgm:t>
    </dgm:pt>
    <dgm:pt modelId="{7C0B64F9-0F38-4BBF-9F85-1FAB29E98EDA}">
      <dgm:prSet phldrT="[Текст]"/>
      <dgm:spPr/>
      <dgm:t>
        <a:bodyPr/>
        <a:lstStyle/>
        <a:p>
          <a:r>
            <a:rPr lang="ru-RU" dirty="0" smtClean="0"/>
            <a:t>Разработка планов и координация работ при вводе новых блоков</a:t>
          </a:r>
          <a:endParaRPr lang="ru-RU" dirty="0"/>
        </a:p>
      </dgm:t>
    </dgm:pt>
    <dgm:pt modelId="{E38E0699-2F46-40E5-89FF-1EC0E2295F05}" type="parTrans" cxnId="{CD79E316-1D27-4A21-8B6B-BB8B9327453B}">
      <dgm:prSet/>
      <dgm:spPr/>
      <dgm:t>
        <a:bodyPr/>
        <a:lstStyle/>
        <a:p>
          <a:endParaRPr lang="ru-RU"/>
        </a:p>
      </dgm:t>
    </dgm:pt>
    <dgm:pt modelId="{87B81B19-9D93-414E-AD2F-9F753705DDB7}" type="sibTrans" cxnId="{CD79E316-1D27-4A21-8B6B-BB8B9327453B}">
      <dgm:prSet/>
      <dgm:spPr/>
      <dgm:t>
        <a:bodyPr/>
        <a:lstStyle/>
        <a:p>
          <a:endParaRPr lang="ru-RU"/>
        </a:p>
      </dgm:t>
    </dgm:pt>
    <dgm:pt modelId="{5336F7FA-6944-4491-B98D-1E47F2C9EB03}" type="pres">
      <dgm:prSet presAssocID="{710ADF6A-6895-4A02-8C00-57C2DB6BB5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7D4692-4FBE-4988-B1B7-F47C35581E41}" type="pres">
      <dgm:prSet presAssocID="{710ADF6A-6895-4A02-8C00-57C2DB6BB597}" presName="Name1" presStyleCnt="0"/>
      <dgm:spPr/>
    </dgm:pt>
    <dgm:pt modelId="{D73C0BFF-6472-4C50-82FE-58A50330E8BE}" type="pres">
      <dgm:prSet presAssocID="{710ADF6A-6895-4A02-8C00-57C2DB6BB597}" presName="cycle" presStyleCnt="0"/>
      <dgm:spPr/>
    </dgm:pt>
    <dgm:pt modelId="{42AB6C33-31F4-49F2-B5D5-B75277267130}" type="pres">
      <dgm:prSet presAssocID="{710ADF6A-6895-4A02-8C00-57C2DB6BB597}" presName="srcNode" presStyleLbl="node1" presStyleIdx="0" presStyleCnt="5"/>
      <dgm:spPr/>
    </dgm:pt>
    <dgm:pt modelId="{BE4FC5DF-7F84-4471-9DC7-2F44565A4A0F}" type="pres">
      <dgm:prSet presAssocID="{710ADF6A-6895-4A02-8C00-57C2DB6BB597}" presName="conn" presStyleLbl="parChTrans1D2" presStyleIdx="0" presStyleCnt="1"/>
      <dgm:spPr/>
      <dgm:t>
        <a:bodyPr/>
        <a:lstStyle/>
        <a:p>
          <a:endParaRPr lang="ru-RU"/>
        </a:p>
      </dgm:t>
    </dgm:pt>
    <dgm:pt modelId="{C0C1CF56-221F-4E74-92AE-E4B1F63FD36F}" type="pres">
      <dgm:prSet presAssocID="{710ADF6A-6895-4A02-8C00-57C2DB6BB597}" presName="extraNode" presStyleLbl="node1" presStyleIdx="0" presStyleCnt="5"/>
      <dgm:spPr/>
    </dgm:pt>
    <dgm:pt modelId="{E69D3EB9-295D-4B1D-98A1-0DB4DEDD39B7}" type="pres">
      <dgm:prSet presAssocID="{710ADF6A-6895-4A02-8C00-57C2DB6BB597}" presName="dstNode" presStyleLbl="node1" presStyleIdx="0" presStyleCnt="5"/>
      <dgm:spPr/>
    </dgm:pt>
    <dgm:pt modelId="{DDD1D948-4E46-4B4F-A96A-96AA565F07EF}" type="pres">
      <dgm:prSet presAssocID="{CA676BF4-8092-4412-9E98-EE918797DD3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1BBEE-2EBE-4641-9065-049506E7B206}" type="pres">
      <dgm:prSet presAssocID="{CA676BF4-8092-4412-9E98-EE918797DD3D}" presName="accent_1" presStyleCnt="0"/>
      <dgm:spPr/>
    </dgm:pt>
    <dgm:pt modelId="{7FF1FACC-9F15-4C5C-B57D-67095818597B}" type="pres">
      <dgm:prSet presAssocID="{CA676BF4-8092-4412-9E98-EE918797DD3D}" presName="accentRepeatNode" presStyleLbl="solidFgAcc1" presStyleIdx="0" presStyleCnt="5"/>
      <dgm:spPr/>
    </dgm:pt>
    <dgm:pt modelId="{27E07111-D61E-47A9-A494-8E29124547D3}" type="pres">
      <dgm:prSet presAssocID="{637ED430-64DF-40D3-B9FC-1A982B782D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723D-D897-4836-9650-DF4E0DB7995B}" type="pres">
      <dgm:prSet presAssocID="{637ED430-64DF-40D3-B9FC-1A982B782D02}" presName="accent_2" presStyleCnt="0"/>
      <dgm:spPr/>
    </dgm:pt>
    <dgm:pt modelId="{62EA9F0B-5B27-4218-937C-E1F2B910035C}" type="pres">
      <dgm:prSet presAssocID="{637ED430-64DF-40D3-B9FC-1A982B782D02}" presName="accentRepeatNode" presStyleLbl="solidFgAcc1" presStyleIdx="1" presStyleCnt="5"/>
      <dgm:spPr/>
    </dgm:pt>
    <dgm:pt modelId="{C7611E75-E6F8-4FAE-A8F8-790F3B456A16}" type="pres">
      <dgm:prSet presAssocID="{7C0B64F9-0F38-4BBF-9F85-1FAB29E98ED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64D47-DF8A-4A75-9ACA-AD19FED34366}" type="pres">
      <dgm:prSet presAssocID="{7C0B64F9-0F38-4BBF-9F85-1FAB29E98EDA}" presName="accent_3" presStyleCnt="0"/>
      <dgm:spPr/>
    </dgm:pt>
    <dgm:pt modelId="{CC025E02-4647-43FC-B549-EE6500A5CFDE}" type="pres">
      <dgm:prSet presAssocID="{7C0B64F9-0F38-4BBF-9F85-1FAB29E98EDA}" presName="accentRepeatNode" presStyleLbl="solidFgAcc1" presStyleIdx="2" presStyleCnt="5"/>
      <dgm:spPr/>
    </dgm:pt>
    <dgm:pt modelId="{DD7A95AE-4BD2-4C53-AB36-791D8B18FB10}" type="pres">
      <dgm:prSet presAssocID="{216CFDF0-8994-4799-B3DD-9CB755A4EF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221EF-3091-4962-991B-C062A5ECD440}" type="pres">
      <dgm:prSet presAssocID="{216CFDF0-8994-4799-B3DD-9CB755A4EFE5}" presName="accent_4" presStyleCnt="0"/>
      <dgm:spPr/>
    </dgm:pt>
    <dgm:pt modelId="{F8C629B1-9EF8-4A85-AE80-39D57D2F30B1}" type="pres">
      <dgm:prSet presAssocID="{216CFDF0-8994-4799-B3DD-9CB755A4EFE5}" presName="accentRepeatNode" presStyleLbl="solidFgAcc1" presStyleIdx="3" presStyleCnt="5"/>
      <dgm:spPr/>
    </dgm:pt>
    <dgm:pt modelId="{B99B1D62-A5C0-4404-9EAC-45152820049F}" type="pres">
      <dgm:prSet presAssocID="{158B5DA8-5BA6-4B21-850A-B6B1E64ECCF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EDF17-26E6-47DB-8B85-286C179C3AF9}" type="pres">
      <dgm:prSet presAssocID="{158B5DA8-5BA6-4B21-850A-B6B1E64ECCFF}" presName="accent_5" presStyleCnt="0"/>
      <dgm:spPr/>
    </dgm:pt>
    <dgm:pt modelId="{70F28D84-80E2-4A56-97EE-04F742B5BD31}" type="pres">
      <dgm:prSet presAssocID="{158B5DA8-5BA6-4B21-850A-B6B1E64ECCFF}" presName="accentRepeatNode" presStyleLbl="solidFgAcc1" presStyleIdx="4" presStyleCnt="5"/>
      <dgm:spPr/>
    </dgm:pt>
  </dgm:ptLst>
  <dgm:cxnLst>
    <dgm:cxn modelId="{CD79E316-1D27-4A21-8B6B-BB8B9327453B}" srcId="{710ADF6A-6895-4A02-8C00-57C2DB6BB597}" destId="{7C0B64F9-0F38-4BBF-9F85-1FAB29E98EDA}" srcOrd="2" destOrd="0" parTransId="{E38E0699-2F46-40E5-89FF-1EC0E2295F05}" sibTransId="{87B81B19-9D93-414E-AD2F-9F753705DDB7}"/>
    <dgm:cxn modelId="{A0A64C82-89E4-460E-A17B-59C1621C71F9}" srcId="{710ADF6A-6895-4A02-8C00-57C2DB6BB597}" destId="{158B5DA8-5BA6-4B21-850A-B6B1E64ECCFF}" srcOrd="4" destOrd="0" parTransId="{6DC44021-D0AF-455C-AED3-B75B3E9EA08F}" sibTransId="{F1799F9F-758B-49AF-BC93-EB6C2FD28171}"/>
    <dgm:cxn modelId="{8F56CF13-2EA9-457A-8A6E-2147B20E84EC}" srcId="{710ADF6A-6895-4A02-8C00-57C2DB6BB597}" destId="{216CFDF0-8994-4799-B3DD-9CB755A4EFE5}" srcOrd="3" destOrd="0" parTransId="{431008F0-108F-464C-BFFF-C6AA2B2F840F}" sibTransId="{D7A2D2C3-E132-4809-A81C-936BF86D1AAB}"/>
    <dgm:cxn modelId="{3A8B700E-B548-47E6-9D0A-77CDFA11AEB2}" type="presOf" srcId="{710ADF6A-6895-4A02-8C00-57C2DB6BB597}" destId="{5336F7FA-6944-4491-B98D-1E47F2C9EB03}" srcOrd="0" destOrd="0" presId="urn:microsoft.com/office/officeart/2008/layout/VerticalCurvedList"/>
    <dgm:cxn modelId="{FA5CE75B-366F-4186-B0FE-A2E99DF83389}" type="presOf" srcId="{216CFDF0-8994-4799-B3DD-9CB755A4EFE5}" destId="{DD7A95AE-4BD2-4C53-AB36-791D8B18FB10}" srcOrd="0" destOrd="0" presId="urn:microsoft.com/office/officeart/2008/layout/VerticalCurvedList"/>
    <dgm:cxn modelId="{4DD170ED-553D-4B1B-9404-51DF061232A7}" srcId="{710ADF6A-6895-4A02-8C00-57C2DB6BB597}" destId="{637ED430-64DF-40D3-B9FC-1A982B782D02}" srcOrd="1" destOrd="0" parTransId="{F810BF5B-B3C6-4345-B4D8-B656005FBBF6}" sibTransId="{39BCEF2C-B3CE-416E-AE5C-F7AB347DE003}"/>
    <dgm:cxn modelId="{D88F6355-7312-4A71-8AF9-E68178B42996}" type="presOf" srcId="{158B5DA8-5BA6-4B21-850A-B6B1E64ECCFF}" destId="{B99B1D62-A5C0-4404-9EAC-45152820049F}" srcOrd="0" destOrd="0" presId="urn:microsoft.com/office/officeart/2008/layout/VerticalCurvedList"/>
    <dgm:cxn modelId="{B082209C-2A7C-459B-A2DC-AF2C109076BC}" srcId="{710ADF6A-6895-4A02-8C00-57C2DB6BB597}" destId="{CA676BF4-8092-4412-9E98-EE918797DD3D}" srcOrd="0" destOrd="0" parTransId="{DA96A681-6982-43F1-B6E9-B5B001EFEB1A}" sibTransId="{3FA118FC-77C1-44A5-BC52-66AF31062045}"/>
    <dgm:cxn modelId="{412AC628-B664-46C6-86DF-FA2977366C42}" type="presOf" srcId="{CA676BF4-8092-4412-9E98-EE918797DD3D}" destId="{DDD1D948-4E46-4B4F-A96A-96AA565F07EF}" srcOrd="0" destOrd="0" presId="urn:microsoft.com/office/officeart/2008/layout/VerticalCurvedList"/>
    <dgm:cxn modelId="{412EB64E-9428-4FEC-B9C9-379E5889569C}" type="presOf" srcId="{3FA118FC-77C1-44A5-BC52-66AF31062045}" destId="{BE4FC5DF-7F84-4471-9DC7-2F44565A4A0F}" srcOrd="0" destOrd="0" presId="urn:microsoft.com/office/officeart/2008/layout/VerticalCurvedList"/>
    <dgm:cxn modelId="{016ACEC6-BF1D-4496-950C-38BAAEE03C7F}" type="presOf" srcId="{637ED430-64DF-40D3-B9FC-1A982B782D02}" destId="{27E07111-D61E-47A9-A494-8E29124547D3}" srcOrd="0" destOrd="0" presId="urn:microsoft.com/office/officeart/2008/layout/VerticalCurvedList"/>
    <dgm:cxn modelId="{AB92E8A8-ED8E-4AA4-8F47-46E7A8A60A00}" type="presOf" srcId="{7C0B64F9-0F38-4BBF-9F85-1FAB29E98EDA}" destId="{C7611E75-E6F8-4FAE-A8F8-790F3B456A16}" srcOrd="0" destOrd="0" presId="urn:microsoft.com/office/officeart/2008/layout/VerticalCurvedList"/>
    <dgm:cxn modelId="{88213E3C-E99C-4A06-81EA-6CA9BB026E7E}" type="presParOf" srcId="{5336F7FA-6944-4491-B98D-1E47F2C9EB03}" destId="{9E7D4692-4FBE-4988-B1B7-F47C35581E41}" srcOrd="0" destOrd="0" presId="urn:microsoft.com/office/officeart/2008/layout/VerticalCurvedList"/>
    <dgm:cxn modelId="{32482D28-7FCA-43DD-99E9-C3542DFF0445}" type="presParOf" srcId="{9E7D4692-4FBE-4988-B1B7-F47C35581E41}" destId="{D73C0BFF-6472-4C50-82FE-58A50330E8BE}" srcOrd="0" destOrd="0" presId="urn:microsoft.com/office/officeart/2008/layout/VerticalCurvedList"/>
    <dgm:cxn modelId="{FC1368F6-351D-4622-A5E0-EB8C7D553DAF}" type="presParOf" srcId="{D73C0BFF-6472-4C50-82FE-58A50330E8BE}" destId="{42AB6C33-31F4-49F2-B5D5-B75277267130}" srcOrd="0" destOrd="0" presId="urn:microsoft.com/office/officeart/2008/layout/VerticalCurvedList"/>
    <dgm:cxn modelId="{2A66691C-1FB9-416A-A224-0A7BAED88BF0}" type="presParOf" srcId="{D73C0BFF-6472-4C50-82FE-58A50330E8BE}" destId="{BE4FC5DF-7F84-4471-9DC7-2F44565A4A0F}" srcOrd="1" destOrd="0" presId="urn:microsoft.com/office/officeart/2008/layout/VerticalCurvedList"/>
    <dgm:cxn modelId="{36CC8B0D-391F-4EA1-B725-53F2CA663755}" type="presParOf" srcId="{D73C0BFF-6472-4C50-82FE-58A50330E8BE}" destId="{C0C1CF56-221F-4E74-92AE-E4B1F63FD36F}" srcOrd="2" destOrd="0" presId="urn:microsoft.com/office/officeart/2008/layout/VerticalCurvedList"/>
    <dgm:cxn modelId="{EAF82C62-3218-4F6B-B446-99C2196F853B}" type="presParOf" srcId="{D73C0BFF-6472-4C50-82FE-58A50330E8BE}" destId="{E69D3EB9-295D-4B1D-98A1-0DB4DEDD39B7}" srcOrd="3" destOrd="0" presId="urn:microsoft.com/office/officeart/2008/layout/VerticalCurvedList"/>
    <dgm:cxn modelId="{AD97CAC3-F30C-463B-AB7A-31241BA2667A}" type="presParOf" srcId="{9E7D4692-4FBE-4988-B1B7-F47C35581E41}" destId="{DDD1D948-4E46-4B4F-A96A-96AA565F07EF}" srcOrd="1" destOrd="0" presId="urn:microsoft.com/office/officeart/2008/layout/VerticalCurvedList"/>
    <dgm:cxn modelId="{A2654451-2574-48A3-BAF4-E9B0461D0D52}" type="presParOf" srcId="{9E7D4692-4FBE-4988-B1B7-F47C35581E41}" destId="{0A21BBEE-2EBE-4641-9065-049506E7B206}" srcOrd="2" destOrd="0" presId="urn:microsoft.com/office/officeart/2008/layout/VerticalCurvedList"/>
    <dgm:cxn modelId="{166C9B24-3FAF-42CF-BF23-030F72E4FB52}" type="presParOf" srcId="{0A21BBEE-2EBE-4641-9065-049506E7B206}" destId="{7FF1FACC-9F15-4C5C-B57D-67095818597B}" srcOrd="0" destOrd="0" presId="urn:microsoft.com/office/officeart/2008/layout/VerticalCurvedList"/>
    <dgm:cxn modelId="{3EA1C1E8-E33F-45F4-BB70-5D768928040C}" type="presParOf" srcId="{9E7D4692-4FBE-4988-B1B7-F47C35581E41}" destId="{27E07111-D61E-47A9-A494-8E29124547D3}" srcOrd="3" destOrd="0" presId="urn:microsoft.com/office/officeart/2008/layout/VerticalCurvedList"/>
    <dgm:cxn modelId="{270342F6-E1E9-471C-9766-E5A92B2D088E}" type="presParOf" srcId="{9E7D4692-4FBE-4988-B1B7-F47C35581E41}" destId="{64EE723D-D897-4836-9650-DF4E0DB7995B}" srcOrd="4" destOrd="0" presId="urn:microsoft.com/office/officeart/2008/layout/VerticalCurvedList"/>
    <dgm:cxn modelId="{708EE0F5-D71F-471D-AC19-6EDB7C2B3D6D}" type="presParOf" srcId="{64EE723D-D897-4836-9650-DF4E0DB7995B}" destId="{62EA9F0B-5B27-4218-937C-E1F2B910035C}" srcOrd="0" destOrd="0" presId="urn:microsoft.com/office/officeart/2008/layout/VerticalCurvedList"/>
    <dgm:cxn modelId="{57CF1291-58B5-4ADE-BE2B-F1BB778FFF43}" type="presParOf" srcId="{9E7D4692-4FBE-4988-B1B7-F47C35581E41}" destId="{C7611E75-E6F8-4FAE-A8F8-790F3B456A16}" srcOrd="5" destOrd="0" presId="urn:microsoft.com/office/officeart/2008/layout/VerticalCurvedList"/>
    <dgm:cxn modelId="{CBA4B4BB-9BFE-4B5F-B582-F9D504C6B9A5}" type="presParOf" srcId="{9E7D4692-4FBE-4988-B1B7-F47C35581E41}" destId="{50264D47-DF8A-4A75-9ACA-AD19FED34366}" srcOrd="6" destOrd="0" presId="urn:microsoft.com/office/officeart/2008/layout/VerticalCurvedList"/>
    <dgm:cxn modelId="{96A87D8E-7DA3-4698-B02C-B98A4958C506}" type="presParOf" srcId="{50264D47-DF8A-4A75-9ACA-AD19FED34366}" destId="{CC025E02-4647-43FC-B549-EE6500A5CFDE}" srcOrd="0" destOrd="0" presId="urn:microsoft.com/office/officeart/2008/layout/VerticalCurvedList"/>
    <dgm:cxn modelId="{170AD714-8C72-4709-B1E4-67227D31837F}" type="presParOf" srcId="{9E7D4692-4FBE-4988-B1B7-F47C35581E41}" destId="{DD7A95AE-4BD2-4C53-AB36-791D8B18FB10}" srcOrd="7" destOrd="0" presId="urn:microsoft.com/office/officeart/2008/layout/VerticalCurvedList"/>
    <dgm:cxn modelId="{A0456B8F-CDE7-4CC5-8196-98F54F4B3674}" type="presParOf" srcId="{9E7D4692-4FBE-4988-B1B7-F47C35581E41}" destId="{F49221EF-3091-4962-991B-C062A5ECD440}" srcOrd="8" destOrd="0" presId="urn:microsoft.com/office/officeart/2008/layout/VerticalCurvedList"/>
    <dgm:cxn modelId="{AA1E9C34-36D9-45C2-94AA-EA067D1CB8D3}" type="presParOf" srcId="{F49221EF-3091-4962-991B-C062A5ECD440}" destId="{F8C629B1-9EF8-4A85-AE80-39D57D2F30B1}" srcOrd="0" destOrd="0" presId="urn:microsoft.com/office/officeart/2008/layout/VerticalCurvedList"/>
    <dgm:cxn modelId="{E909E179-4DE2-4291-AEB7-EF2A2D15A8FC}" type="presParOf" srcId="{9E7D4692-4FBE-4988-B1B7-F47C35581E41}" destId="{B99B1D62-A5C0-4404-9EAC-45152820049F}" srcOrd="9" destOrd="0" presId="urn:microsoft.com/office/officeart/2008/layout/VerticalCurvedList"/>
    <dgm:cxn modelId="{30B267B1-4704-4E2D-A965-879AE41CF7BD}" type="presParOf" srcId="{9E7D4692-4FBE-4988-B1B7-F47C35581E41}" destId="{4AEEDF17-26E6-47DB-8B85-286C179C3AF9}" srcOrd="10" destOrd="0" presId="urn:microsoft.com/office/officeart/2008/layout/VerticalCurvedList"/>
    <dgm:cxn modelId="{81A6B67D-FC37-4389-9176-D32A5A6B2BDD}" type="presParOf" srcId="{4AEEDF17-26E6-47DB-8B85-286C179C3AF9}" destId="{70F28D84-80E2-4A56-97EE-04F742B5BD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14696-681B-4EEE-AE3A-1F7AD05E0CA2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A118C4A3-C845-49A2-B842-E1766596FC83}">
      <dgm:prSet phldrT="[Текст]"/>
      <dgm:spPr/>
      <dgm:t>
        <a:bodyPr/>
        <a:lstStyle/>
        <a:p>
          <a:r>
            <a:rPr lang="ru-RU" dirty="0" smtClean="0"/>
            <a:t>Запись сценария</a:t>
          </a:r>
          <a:endParaRPr lang="ru-RU" dirty="0"/>
        </a:p>
      </dgm:t>
    </dgm:pt>
    <dgm:pt modelId="{C82BAB00-76A1-4FBA-B485-9674F40A540F}" type="parTrans" cxnId="{708BDADF-A86E-4DBB-9444-2DC26DF0DA23}">
      <dgm:prSet/>
      <dgm:spPr/>
      <dgm:t>
        <a:bodyPr/>
        <a:lstStyle/>
        <a:p>
          <a:endParaRPr lang="ru-RU"/>
        </a:p>
      </dgm:t>
    </dgm:pt>
    <dgm:pt modelId="{D2EB9AB1-BA3C-4962-8B47-F7D0689533BB}" type="sibTrans" cxnId="{708BDADF-A86E-4DBB-9444-2DC26DF0DA23}">
      <dgm:prSet/>
      <dgm:spPr/>
      <dgm:t>
        <a:bodyPr/>
        <a:lstStyle/>
        <a:p>
          <a:endParaRPr lang="ru-RU"/>
        </a:p>
      </dgm:t>
    </dgm:pt>
    <dgm:pt modelId="{537CFE79-DF07-4E4B-AC71-62046617EC5A}">
      <dgm:prSet phldrT="[Текст]"/>
      <dgm:spPr/>
      <dgm:t>
        <a:bodyPr/>
        <a:lstStyle/>
        <a:p>
          <a:r>
            <a:rPr lang="ru-RU" dirty="0" smtClean="0"/>
            <a:t>Конвертация в программный код</a:t>
          </a:r>
          <a:endParaRPr lang="ru-RU" dirty="0"/>
        </a:p>
      </dgm:t>
    </dgm:pt>
    <dgm:pt modelId="{B0A988F0-F43D-4043-BBCB-21FF1394D3C7}" type="parTrans" cxnId="{26F5964F-3D15-44AE-9719-D4D23AB161BB}">
      <dgm:prSet/>
      <dgm:spPr/>
      <dgm:t>
        <a:bodyPr/>
        <a:lstStyle/>
        <a:p>
          <a:endParaRPr lang="ru-RU"/>
        </a:p>
      </dgm:t>
    </dgm:pt>
    <dgm:pt modelId="{C40025B4-D448-4B54-8CAD-38F157FC738C}" type="sibTrans" cxnId="{26F5964F-3D15-44AE-9719-D4D23AB161BB}">
      <dgm:prSet/>
      <dgm:spPr/>
      <dgm:t>
        <a:bodyPr/>
        <a:lstStyle/>
        <a:p>
          <a:endParaRPr lang="ru-RU"/>
        </a:p>
      </dgm:t>
    </dgm:pt>
    <dgm:pt modelId="{06B124EE-60AE-4CE1-AEC3-6C3FAC9C54EF}">
      <dgm:prSet phldrT="[Текст]"/>
      <dgm:spPr/>
      <dgm:t>
        <a:bodyPr/>
        <a:lstStyle/>
        <a:p>
          <a:r>
            <a:rPr lang="ru-RU" dirty="0" smtClean="0"/>
            <a:t>Добавление процедур верификации данных</a:t>
          </a:r>
          <a:endParaRPr lang="ru-RU" dirty="0"/>
        </a:p>
      </dgm:t>
    </dgm:pt>
    <dgm:pt modelId="{829F25C7-3BD6-43DB-9890-51292CCC4E78}" type="parTrans" cxnId="{4C9587EF-494D-422C-AB53-945D87EF2B4E}">
      <dgm:prSet/>
      <dgm:spPr/>
      <dgm:t>
        <a:bodyPr/>
        <a:lstStyle/>
        <a:p>
          <a:endParaRPr lang="ru-RU"/>
        </a:p>
      </dgm:t>
    </dgm:pt>
    <dgm:pt modelId="{2C82A7B4-E65A-4458-A335-E3A05ED00A9D}" type="sibTrans" cxnId="{4C9587EF-494D-422C-AB53-945D87EF2B4E}">
      <dgm:prSet/>
      <dgm:spPr/>
      <dgm:t>
        <a:bodyPr/>
        <a:lstStyle/>
        <a:p>
          <a:endParaRPr lang="ru-RU"/>
        </a:p>
      </dgm:t>
    </dgm:pt>
    <dgm:pt modelId="{8F384015-69DC-4F79-8026-398F8C1AA9BE}" type="pres">
      <dgm:prSet presAssocID="{A3F14696-681B-4EEE-AE3A-1F7AD05E0CA2}" presName="Name0" presStyleCnt="0">
        <dgm:presLayoutVars>
          <dgm:dir/>
          <dgm:resizeHandles val="exact"/>
        </dgm:presLayoutVars>
      </dgm:prSet>
      <dgm:spPr/>
    </dgm:pt>
    <dgm:pt modelId="{FE0913FD-837A-4D19-A077-405D80CEACD0}" type="pres">
      <dgm:prSet presAssocID="{A3F14696-681B-4EEE-AE3A-1F7AD05E0CA2}" presName="arrow" presStyleLbl="bgShp" presStyleIdx="0" presStyleCnt="1" custLinFactNeighborY="2606"/>
      <dgm:spPr/>
    </dgm:pt>
    <dgm:pt modelId="{C371008A-F476-4F50-B737-37D2910D2BEF}" type="pres">
      <dgm:prSet presAssocID="{A3F14696-681B-4EEE-AE3A-1F7AD05E0CA2}" presName="points" presStyleCnt="0"/>
      <dgm:spPr/>
    </dgm:pt>
    <dgm:pt modelId="{DEE13E60-8C21-4D55-9517-69177E32B5DE}" type="pres">
      <dgm:prSet presAssocID="{A118C4A3-C845-49A2-B842-E1766596FC83}" presName="compositeA" presStyleCnt="0"/>
      <dgm:spPr/>
    </dgm:pt>
    <dgm:pt modelId="{0BB3EA8D-2DD5-4FDB-B15F-D75FC71B6E18}" type="pres">
      <dgm:prSet presAssocID="{A118C4A3-C845-49A2-B842-E1766596FC83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E0C7F-EBE7-43EB-B6D2-4770D09A30D0}" type="pres">
      <dgm:prSet presAssocID="{A118C4A3-C845-49A2-B842-E1766596FC83}" presName="circleA" presStyleLbl="node1" presStyleIdx="0" presStyleCnt="3"/>
      <dgm:spPr/>
    </dgm:pt>
    <dgm:pt modelId="{0A9D21C8-79D0-4CCE-BA98-68452C8445FB}" type="pres">
      <dgm:prSet presAssocID="{A118C4A3-C845-49A2-B842-E1766596FC83}" presName="spaceA" presStyleCnt="0"/>
      <dgm:spPr/>
    </dgm:pt>
    <dgm:pt modelId="{8B57F3BB-C4AA-49F5-B633-F5EC98E59D85}" type="pres">
      <dgm:prSet presAssocID="{D2EB9AB1-BA3C-4962-8B47-F7D0689533BB}" presName="space" presStyleCnt="0"/>
      <dgm:spPr/>
    </dgm:pt>
    <dgm:pt modelId="{F6B33C8E-FBDA-4B4F-8BC4-B9CF90A8ECB5}" type="pres">
      <dgm:prSet presAssocID="{537CFE79-DF07-4E4B-AC71-62046617EC5A}" presName="compositeB" presStyleCnt="0"/>
      <dgm:spPr/>
    </dgm:pt>
    <dgm:pt modelId="{F8952D25-163A-45EA-BDA5-0199EC89E975}" type="pres">
      <dgm:prSet presAssocID="{537CFE79-DF07-4E4B-AC71-62046617EC5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8CEE1-7193-4952-96C4-D0079AEA7DA5}" type="pres">
      <dgm:prSet presAssocID="{537CFE79-DF07-4E4B-AC71-62046617EC5A}" presName="circleB" presStyleLbl="node1" presStyleIdx="1" presStyleCnt="3"/>
      <dgm:spPr/>
    </dgm:pt>
    <dgm:pt modelId="{C64D82AE-1BB3-401F-B5E1-8672EC45BFEE}" type="pres">
      <dgm:prSet presAssocID="{537CFE79-DF07-4E4B-AC71-62046617EC5A}" presName="spaceB" presStyleCnt="0"/>
      <dgm:spPr/>
    </dgm:pt>
    <dgm:pt modelId="{B5B59FC6-2B03-4C3A-A29A-B858EF476FBF}" type="pres">
      <dgm:prSet presAssocID="{C40025B4-D448-4B54-8CAD-38F157FC738C}" presName="space" presStyleCnt="0"/>
      <dgm:spPr/>
    </dgm:pt>
    <dgm:pt modelId="{15C1D2DD-FC6E-47A9-BDEC-9EA9DB6E801E}" type="pres">
      <dgm:prSet presAssocID="{06B124EE-60AE-4CE1-AEC3-6C3FAC9C54EF}" presName="compositeA" presStyleCnt="0"/>
      <dgm:spPr/>
    </dgm:pt>
    <dgm:pt modelId="{16502489-9DEC-4BA8-9558-2CC8A3663733}" type="pres">
      <dgm:prSet presAssocID="{06B124EE-60AE-4CE1-AEC3-6C3FAC9C54E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502A4-2AAF-418F-8160-8BBAF507220B}" type="pres">
      <dgm:prSet presAssocID="{06B124EE-60AE-4CE1-AEC3-6C3FAC9C54EF}" presName="circleA" presStyleLbl="node1" presStyleIdx="2" presStyleCnt="3"/>
      <dgm:spPr/>
    </dgm:pt>
    <dgm:pt modelId="{48879F8F-24F5-46B1-A29E-851D34BA6CAC}" type="pres">
      <dgm:prSet presAssocID="{06B124EE-60AE-4CE1-AEC3-6C3FAC9C54EF}" presName="spaceA" presStyleCnt="0"/>
      <dgm:spPr/>
    </dgm:pt>
  </dgm:ptLst>
  <dgm:cxnLst>
    <dgm:cxn modelId="{4C9587EF-494D-422C-AB53-945D87EF2B4E}" srcId="{A3F14696-681B-4EEE-AE3A-1F7AD05E0CA2}" destId="{06B124EE-60AE-4CE1-AEC3-6C3FAC9C54EF}" srcOrd="2" destOrd="0" parTransId="{829F25C7-3BD6-43DB-9890-51292CCC4E78}" sibTransId="{2C82A7B4-E65A-4458-A335-E3A05ED00A9D}"/>
    <dgm:cxn modelId="{4FD1A931-1BCC-4F28-BA7F-F53CCF89434C}" type="presOf" srcId="{A3F14696-681B-4EEE-AE3A-1F7AD05E0CA2}" destId="{8F384015-69DC-4F79-8026-398F8C1AA9BE}" srcOrd="0" destOrd="0" presId="urn:microsoft.com/office/officeart/2005/8/layout/hProcess11"/>
    <dgm:cxn modelId="{708BDADF-A86E-4DBB-9444-2DC26DF0DA23}" srcId="{A3F14696-681B-4EEE-AE3A-1F7AD05E0CA2}" destId="{A118C4A3-C845-49A2-B842-E1766596FC83}" srcOrd="0" destOrd="0" parTransId="{C82BAB00-76A1-4FBA-B485-9674F40A540F}" sibTransId="{D2EB9AB1-BA3C-4962-8B47-F7D0689533BB}"/>
    <dgm:cxn modelId="{DD4D7629-BE7D-49AB-9DDD-D485C929640F}" type="presOf" srcId="{A118C4A3-C845-49A2-B842-E1766596FC83}" destId="{0BB3EA8D-2DD5-4FDB-B15F-D75FC71B6E18}" srcOrd="0" destOrd="0" presId="urn:microsoft.com/office/officeart/2005/8/layout/hProcess11"/>
    <dgm:cxn modelId="{26F5964F-3D15-44AE-9719-D4D23AB161BB}" srcId="{A3F14696-681B-4EEE-AE3A-1F7AD05E0CA2}" destId="{537CFE79-DF07-4E4B-AC71-62046617EC5A}" srcOrd="1" destOrd="0" parTransId="{B0A988F0-F43D-4043-BBCB-21FF1394D3C7}" sibTransId="{C40025B4-D448-4B54-8CAD-38F157FC738C}"/>
    <dgm:cxn modelId="{7A8FCE1B-212D-4210-9BD2-5B80CF584EFA}" type="presOf" srcId="{06B124EE-60AE-4CE1-AEC3-6C3FAC9C54EF}" destId="{16502489-9DEC-4BA8-9558-2CC8A3663733}" srcOrd="0" destOrd="0" presId="urn:microsoft.com/office/officeart/2005/8/layout/hProcess11"/>
    <dgm:cxn modelId="{40B6C5AA-FE6E-4AEB-84CE-2D686806D49B}" type="presOf" srcId="{537CFE79-DF07-4E4B-AC71-62046617EC5A}" destId="{F8952D25-163A-45EA-BDA5-0199EC89E975}" srcOrd="0" destOrd="0" presId="urn:microsoft.com/office/officeart/2005/8/layout/hProcess11"/>
    <dgm:cxn modelId="{14017BC9-26FD-4167-80D1-F05B526AAD4D}" type="presParOf" srcId="{8F384015-69DC-4F79-8026-398F8C1AA9BE}" destId="{FE0913FD-837A-4D19-A077-405D80CEACD0}" srcOrd="0" destOrd="0" presId="urn:microsoft.com/office/officeart/2005/8/layout/hProcess11"/>
    <dgm:cxn modelId="{8CABFDAE-75F8-44F2-97D3-734F77FF1ADF}" type="presParOf" srcId="{8F384015-69DC-4F79-8026-398F8C1AA9BE}" destId="{C371008A-F476-4F50-B737-37D2910D2BEF}" srcOrd="1" destOrd="0" presId="urn:microsoft.com/office/officeart/2005/8/layout/hProcess11"/>
    <dgm:cxn modelId="{BE5EC92B-F3B0-444A-B603-2FF3BF0C3ABC}" type="presParOf" srcId="{C371008A-F476-4F50-B737-37D2910D2BEF}" destId="{DEE13E60-8C21-4D55-9517-69177E32B5DE}" srcOrd="0" destOrd="0" presId="urn:microsoft.com/office/officeart/2005/8/layout/hProcess11"/>
    <dgm:cxn modelId="{3AFA81E1-6DB0-41B7-ADF8-F3FC3065116C}" type="presParOf" srcId="{DEE13E60-8C21-4D55-9517-69177E32B5DE}" destId="{0BB3EA8D-2DD5-4FDB-B15F-D75FC71B6E18}" srcOrd="0" destOrd="0" presId="urn:microsoft.com/office/officeart/2005/8/layout/hProcess11"/>
    <dgm:cxn modelId="{EE4474A2-C053-4FE3-B2B3-5067DCAA38FD}" type="presParOf" srcId="{DEE13E60-8C21-4D55-9517-69177E32B5DE}" destId="{AA9E0C7F-EBE7-43EB-B6D2-4770D09A30D0}" srcOrd="1" destOrd="0" presId="urn:microsoft.com/office/officeart/2005/8/layout/hProcess11"/>
    <dgm:cxn modelId="{7630FB5F-4F13-48A0-BEDB-58A96B16BADB}" type="presParOf" srcId="{DEE13E60-8C21-4D55-9517-69177E32B5DE}" destId="{0A9D21C8-79D0-4CCE-BA98-68452C8445FB}" srcOrd="2" destOrd="0" presId="urn:microsoft.com/office/officeart/2005/8/layout/hProcess11"/>
    <dgm:cxn modelId="{8049B6E4-2F4B-44EF-858B-85DBCD458C0B}" type="presParOf" srcId="{C371008A-F476-4F50-B737-37D2910D2BEF}" destId="{8B57F3BB-C4AA-49F5-B633-F5EC98E59D85}" srcOrd="1" destOrd="0" presId="urn:microsoft.com/office/officeart/2005/8/layout/hProcess11"/>
    <dgm:cxn modelId="{2AA74713-AA1A-412A-826D-FEF91E5153F1}" type="presParOf" srcId="{C371008A-F476-4F50-B737-37D2910D2BEF}" destId="{F6B33C8E-FBDA-4B4F-8BC4-B9CF90A8ECB5}" srcOrd="2" destOrd="0" presId="urn:microsoft.com/office/officeart/2005/8/layout/hProcess11"/>
    <dgm:cxn modelId="{0A16FF12-25A3-4F2F-AEA1-B7CDBB339A86}" type="presParOf" srcId="{F6B33C8E-FBDA-4B4F-8BC4-B9CF90A8ECB5}" destId="{F8952D25-163A-45EA-BDA5-0199EC89E975}" srcOrd="0" destOrd="0" presId="urn:microsoft.com/office/officeart/2005/8/layout/hProcess11"/>
    <dgm:cxn modelId="{D662CE23-4D2E-42F0-8304-C8963776C4D4}" type="presParOf" srcId="{F6B33C8E-FBDA-4B4F-8BC4-B9CF90A8ECB5}" destId="{A3E8CEE1-7193-4952-96C4-D0079AEA7DA5}" srcOrd="1" destOrd="0" presId="urn:microsoft.com/office/officeart/2005/8/layout/hProcess11"/>
    <dgm:cxn modelId="{2473465F-9949-4936-8E02-2ADC18CB68EF}" type="presParOf" srcId="{F6B33C8E-FBDA-4B4F-8BC4-B9CF90A8ECB5}" destId="{C64D82AE-1BB3-401F-B5E1-8672EC45BFEE}" srcOrd="2" destOrd="0" presId="urn:microsoft.com/office/officeart/2005/8/layout/hProcess11"/>
    <dgm:cxn modelId="{E92AC5B7-F5CE-47E4-8EA9-21117BC76344}" type="presParOf" srcId="{C371008A-F476-4F50-B737-37D2910D2BEF}" destId="{B5B59FC6-2B03-4C3A-A29A-B858EF476FBF}" srcOrd="3" destOrd="0" presId="urn:microsoft.com/office/officeart/2005/8/layout/hProcess11"/>
    <dgm:cxn modelId="{27082CAD-5E76-4E4F-AD21-946083F7BA05}" type="presParOf" srcId="{C371008A-F476-4F50-B737-37D2910D2BEF}" destId="{15C1D2DD-FC6E-47A9-BDEC-9EA9DB6E801E}" srcOrd="4" destOrd="0" presId="urn:microsoft.com/office/officeart/2005/8/layout/hProcess11"/>
    <dgm:cxn modelId="{A018BB06-B4CA-4BD8-8D12-E2C7D1FA8EB4}" type="presParOf" srcId="{15C1D2DD-FC6E-47A9-BDEC-9EA9DB6E801E}" destId="{16502489-9DEC-4BA8-9558-2CC8A3663733}" srcOrd="0" destOrd="0" presId="urn:microsoft.com/office/officeart/2005/8/layout/hProcess11"/>
    <dgm:cxn modelId="{BC63CE8B-2896-44C0-A4B1-91B81738AEE2}" type="presParOf" srcId="{15C1D2DD-FC6E-47A9-BDEC-9EA9DB6E801E}" destId="{121502A4-2AAF-418F-8160-8BBAF507220B}" srcOrd="1" destOrd="0" presId="urn:microsoft.com/office/officeart/2005/8/layout/hProcess11"/>
    <dgm:cxn modelId="{AF7E1F5D-1A19-4015-8DDD-7DA93DEA142A}" type="presParOf" srcId="{15C1D2DD-FC6E-47A9-BDEC-9EA9DB6E801E}" destId="{48879F8F-24F5-46B1-A29E-851D34BA6C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C5DF-7F84-4471-9DC7-2F44565A4A0F}">
      <dsp:nvSpPr>
        <dsp:cNvPr id="0" name=""/>
        <dsp:cNvSpPr/>
      </dsp:nvSpPr>
      <dsp:spPr>
        <a:xfrm>
          <a:off x="-3173673" y="-488429"/>
          <a:ext cx="3785171" cy="3785171"/>
        </a:xfrm>
        <a:prstGeom prst="blockArc">
          <a:avLst>
            <a:gd name="adj1" fmla="val 18900000"/>
            <a:gd name="adj2" fmla="val 2700000"/>
            <a:gd name="adj3" fmla="val 57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1D948-4E46-4B4F-A96A-96AA565F07EF}">
      <dsp:nvSpPr>
        <dsp:cNvPr id="0" name=""/>
        <dsp:cNvSpPr/>
      </dsp:nvSpPr>
      <dsp:spPr>
        <a:xfrm>
          <a:off x="268505" y="175463"/>
          <a:ext cx="6270326" cy="351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Сбор и консолидация информации и текущих потребностях бизнеса</a:t>
          </a:r>
          <a:endParaRPr lang="ru-RU" sz="1400" kern="1200" dirty="0"/>
        </a:p>
      </dsp:txBody>
      <dsp:txXfrm>
        <a:off x="268505" y="175463"/>
        <a:ext cx="6270326" cy="351151"/>
      </dsp:txXfrm>
    </dsp:sp>
    <dsp:sp modelId="{7FF1FACC-9F15-4C5C-B57D-67095818597B}">
      <dsp:nvSpPr>
        <dsp:cNvPr id="0" name=""/>
        <dsp:cNvSpPr/>
      </dsp:nvSpPr>
      <dsp:spPr>
        <a:xfrm>
          <a:off x="49035" y="131569"/>
          <a:ext cx="438939" cy="43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07111-D61E-47A9-A494-8E29124547D3}">
      <dsp:nvSpPr>
        <dsp:cNvPr id="0" name=""/>
        <dsp:cNvSpPr/>
      </dsp:nvSpPr>
      <dsp:spPr>
        <a:xfrm>
          <a:off x="520129" y="702021"/>
          <a:ext cx="6018701" cy="351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стандартов и методологии</a:t>
          </a:r>
          <a:endParaRPr lang="ru-RU" sz="1400" kern="1200" dirty="0"/>
        </a:p>
      </dsp:txBody>
      <dsp:txXfrm>
        <a:off x="520129" y="702021"/>
        <a:ext cx="6018701" cy="351151"/>
      </dsp:txXfrm>
    </dsp:sp>
    <dsp:sp modelId="{62EA9F0B-5B27-4218-937C-E1F2B910035C}">
      <dsp:nvSpPr>
        <dsp:cNvPr id="0" name=""/>
        <dsp:cNvSpPr/>
      </dsp:nvSpPr>
      <dsp:spPr>
        <a:xfrm>
          <a:off x="300660" y="658127"/>
          <a:ext cx="438939" cy="43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11E75-E6F8-4FAE-A8F8-790F3B456A16}">
      <dsp:nvSpPr>
        <dsp:cNvPr id="0" name=""/>
        <dsp:cNvSpPr/>
      </dsp:nvSpPr>
      <dsp:spPr>
        <a:xfrm>
          <a:off x="597358" y="1228580"/>
          <a:ext cx="5941473" cy="351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планов и координация работ при вводе новых блоков</a:t>
          </a:r>
          <a:endParaRPr lang="ru-RU" sz="1400" kern="1200" dirty="0"/>
        </a:p>
      </dsp:txBody>
      <dsp:txXfrm>
        <a:off x="597358" y="1228580"/>
        <a:ext cx="5941473" cy="351151"/>
      </dsp:txXfrm>
    </dsp:sp>
    <dsp:sp modelId="{CC025E02-4647-43FC-B549-EE6500A5CFDE}">
      <dsp:nvSpPr>
        <dsp:cNvPr id="0" name=""/>
        <dsp:cNvSpPr/>
      </dsp:nvSpPr>
      <dsp:spPr>
        <a:xfrm>
          <a:off x="377888" y="1184686"/>
          <a:ext cx="438939" cy="43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A95AE-4BD2-4C53-AB36-791D8B18FB10}">
      <dsp:nvSpPr>
        <dsp:cNvPr id="0" name=""/>
        <dsp:cNvSpPr/>
      </dsp:nvSpPr>
      <dsp:spPr>
        <a:xfrm>
          <a:off x="520129" y="1755138"/>
          <a:ext cx="6018701" cy="351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Оказание консультаций</a:t>
          </a:r>
          <a:endParaRPr lang="ru-RU" sz="1400" kern="1200" dirty="0"/>
        </a:p>
      </dsp:txBody>
      <dsp:txXfrm>
        <a:off x="520129" y="1755138"/>
        <a:ext cx="6018701" cy="351151"/>
      </dsp:txXfrm>
    </dsp:sp>
    <dsp:sp modelId="{F8C629B1-9EF8-4A85-AE80-39D57D2F30B1}">
      <dsp:nvSpPr>
        <dsp:cNvPr id="0" name=""/>
        <dsp:cNvSpPr/>
      </dsp:nvSpPr>
      <dsp:spPr>
        <a:xfrm>
          <a:off x="300660" y="1711244"/>
          <a:ext cx="438939" cy="43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B1D62-A5C0-4404-9EAC-45152820049F}">
      <dsp:nvSpPr>
        <dsp:cNvPr id="0" name=""/>
        <dsp:cNvSpPr/>
      </dsp:nvSpPr>
      <dsp:spPr>
        <a:xfrm>
          <a:off x="268505" y="2281697"/>
          <a:ext cx="6270326" cy="3511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7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обучения бизнес-пользователей</a:t>
          </a:r>
          <a:endParaRPr lang="ru-RU" sz="1400" kern="1200" dirty="0"/>
        </a:p>
      </dsp:txBody>
      <dsp:txXfrm>
        <a:off x="268505" y="2281697"/>
        <a:ext cx="6270326" cy="351151"/>
      </dsp:txXfrm>
    </dsp:sp>
    <dsp:sp modelId="{70F28D84-80E2-4A56-97EE-04F742B5BD31}">
      <dsp:nvSpPr>
        <dsp:cNvPr id="0" name=""/>
        <dsp:cNvSpPr/>
      </dsp:nvSpPr>
      <dsp:spPr>
        <a:xfrm>
          <a:off x="49035" y="2237803"/>
          <a:ext cx="438939" cy="438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913FD-837A-4D19-A077-405D80CEACD0}">
      <dsp:nvSpPr>
        <dsp:cNvPr id="0" name=""/>
        <dsp:cNvSpPr/>
      </dsp:nvSpPr>
      <dsp:spPr>
        <a:xfrm>
          <a:off x="0" y="534893"/>
          <a:ext cx="7056784" cy="68924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3EA8D-2DD5-4FDB-B15F-D75FC71B6E18}">
      <dsp:nvSpPr>
        <dsp:cNvPr id="0" name=""/>
        <dsp:cNvSpPr/>
      </dsp:nvSpPr>
      <dsp:spPr>
        <a:xfrm>
          <a:off x="3101" y="0"/>
          <a:ext cx="2046743" cy="68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Запись сценария</a:t>
          </a:r>
          <a:endParaRPr lang="ru-RU" sz="1400" kern="1200" dirty="0"/>
        </a:p>
      </dsp:txBody>
      <dsp:txXfrm>
        <a:off x="3101" y="0"/>
        <a:ext cx="2046743" cy="689242"/>
      </dsp:txXfrm>
    </dsp:sp>
    <dsp:sp modelId="{AA9E0C7F-EBE7-43EB-B6D2-4770D09A30D0}">
      <dsp:nvSpPr>
        <dsp:cNvPr id="0" name=""/>
        <dsp:cNvSpPr/>
      </dsp:nvSpPr>
      <dsp:spPr>
        <a:xfrm>
          <a:off x="940317" y="775398"/>
          <a:ext cx="172310" cy="1723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2D25-163A-45EA-BDA5-0199EC89E975}">
      <dsp:nvSpPr>
        <dsp:cNvPr id="0" name=""/>
        <dsp:cNvSpPr/>
      </dsp:nvSpPr>
      <dsp:spPr>
        <a:xfrm>
          <a:off x="2152181" y="1033864"/>
          <a:ext cx="2046743" cy="68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Конвертация в программный код</a:t>
          </a:r>
          <a:endParaRPr lang="ru-RU" sz="1400" kern="1200" dirty="0"/>
        </a:p>
      </dsp:txBody>
      <dsp:txXfrm>
        <a:off x="2152181" y="1033864"/>
        <a:ext cx="2046743" cy="689242"/>
      </dsp:txXfrm>
    </dsp:sp>
    <dsp:sp modelId="{A3E8CEE1-7193-4952-96C4-D0079AEA7DA5}">
      <dsp:nvSpPr>
        <dsp:cNvPr id="0" name=""/>
        <dsp:cNvSpPr/>
      </dsp:nvSpPr>
      <dsp:spPr>
        <a:xfrm>
          <a:off x="3089397" y="775398"/>
          <a:ext cx="172310" cy="1723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02489-9DEC-4BA8-9558-2CC8A3663733}">
      <dsp:nvSpPr>
        <dsp:cNvPr id="0" name=""/>
        <dsp:cNvSpPr/>
      </dsp:nvSpPr>
      <dsp:spPr>
        <a:xfrm>
          <a:off x="4301261" y="0"/>
          <a:ext cx="2046743" cy="68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Добавление процедур верификации данных</a:t>
          </a:r>
          <a:endParaRPr lang="ru-RU" sz="1400" kern="1200" dirty="0"/>
        </a:p>
      </dsp:txBody>
      <dsp:txXfrm>
        <a:off x="4301261" y="0"/>
        <a:ext cx="2046743" cy="689242"/>
      </dsp:txXfrm>
    </dsp:sp>
    <dsp:sp modelId="{121502A4-2AAF-418F-8160-8BBAF507220B}">
      <dsp:nvSpPr>
        <dsp:cNvPr id="0" name=""/>
        <dsp:cNvSpPr/>
      </dsp:nvSpPr>
      <dsp:spPr>
        <a:xfrm>
          <a:off x="5238477" y="775398"/>
          <a:ext cx="172310" cy="1723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pPr>
              <a:defRPr/>
            </a:pPr>
            <a:fld id="{6870A9FC-522F-43F5-9366-176329B1C1FD}" type="datetimeFigureOut">
              <a:rPr lang="ru-RU"/>
              <a:pPr>
                <a:defRPr/>
              </a:pPr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pPr>
              <a:defRPr/>
            </a:pPr>
            <a:fld id="{C2F43646-AA25-43DB-97BD-354E5DE82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2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3259138" y="517525"/>
            <a:ext cx="3406775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2188" y="3228975"/>
            <a:ext cx="79406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308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18163" y="0"/>
            <a:ext cx="4308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457950"/>
            <a:ext cx="4308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18163" y="6457950"/>
            <a:ext cx="43084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58D9326-6E32-47AB-8279-A5AA6E1F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7B93288-83FF-4DCC-91E4-37916DE70D30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54EE88C-4684-47ED-B096-FE64A1377D1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2A62B7F-828E-4B24-9876-23DB8BE718EA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20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F17EC-6D07-4A94-8010-B99AE2686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8C50-F4C4-4A01-9072-1D37ACC1B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273054"/>
            <a:ext cx="2055813" cy="5840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4"/>
            <a:ext cx="6019800" cy="5840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27DB-AC53-4C57-B1F5-90B054E59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6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D3958-8AF2-4AFA-926A-C86943F6C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3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9D4C5-4FA5-4F24-AD03-A5C97900C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98779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0C4A-51DA-440E-AD58-F8CE5358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2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8" y="1600200"/>
            <a:ext cx="4037013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8804-272B-4D0A-8C9A-D5C357DA9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0117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0117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E6DE-6FA5-4EC2-B3D0-4E9F62FF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7B73-27BB-4F91-A045-0FD60A0A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B99E-B43F-4974-B7B2-E2FC30B4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1929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2BA7-4F88-43AC-959C-D9AE6452E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8B8D-DA2A-472B-9BCC-41692E17E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0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1192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543E-1022-4B13-9EFA-570061CB2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A9E72-5EF3-4B1F-B43F-1699CDFB3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9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8" y="273054"/>
            <a:ext cx="2055813" cy="5840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4"/>
            <a:ext cx="6019800" cy="5840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6585F-8EED-4BD1-B9A6-897315FA8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3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76155"/>
            <a:ext cx="7772400" cy="3648287"/>
          </a:xfrm>
          <a:effectLst>
            <a:outerShdw dist="35921" dir="2700000" algn="ctr" rotWithShape="0">
              <a:srgbClr val="C0C0C0"/>
            </a:outerShdw>
          </a:effectLst>
        </p:spPr>
        <p:txBody>
          <a:bodyPr anchor="t" anchorCtr="1"/>
          <a:lstStyle>
            <a:lvl1pPr>
              <a:defRPr sz="4000">
                <a:solidFill>
                  <a:srgbClr val="14476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CFA9-2FBF-4F7E-BC83-B7C77F84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Семинар партнеров 1С. Секция: "Управление проектами и организация корпоративных внедрений"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4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98779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9DF9-1965-419A-BA1B-B09D9856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8" y="1600200"/>
            <a:ext cx="4037013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8B43-A1E2-4273-A3DF-25ABC5F87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0117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0117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EC38-869A-4A36-87F6-323103FA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5A6D-3FF8-49FE-ADF4-5E7FDDBF3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0C81A-06CC-4953-BE65-F843A859E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1929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37B4-F67F-4726-B996-78E71FB8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10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1192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2082-4EA8-4C3D-9B38-FA94B6181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1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0938"/>
            <a:ext cx="21288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30938"/>
            <a:ext cx="28971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30938"/>
            <a:ext cx="21288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AD049C3-4651-47B6-A1CF-8034F23E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3175"/>
            <a:ext cx="9144000" cy="6838950"/>
          </a:xfrm>
          <a:prstGeom prst="rect">
            <a:avLst/>
          </a:prstGeom>
          <a:blipFill dpi="0" rotWithShape="0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072" rIns="90000" bIns="45000" anchor="ctr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388" y="6264275"/>
            <a:ext cx="59404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en-US" sz="900" smtClean="0">
                <a:solidFill>
                  <a:srgbClr val="FFFFFF"/>
                </a:solidFill>
                <a:latin typeface="Tahoma" pitchFamily="32" charset="0"/>
              </a:rPr>
              <a:t>ИТ-ИНФРАСТРУКТУРА: ПРОЕКТЫ, АУТСОРСИНГ И СЕРВИС | 1С: ПРОЕКТЫ, РЕШЕНИЯ И СОПРОВОЖДЕНИЕ</a:t>
            </a:r>
          </a:p>
          <a:p>
            <a:pPr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en-US" sz="900" smtClean="0">
                <a:solidFill>
                  <a:srgbClr val="FFFFFF"/>
                </a:solidFill>
                <a:latin typeface="Tahoma" pitchFamily="32" charset="0"/>
              </a:rPr>
              <a:t>ИНТЕРНЕТ-ПРОЕКТЫ: ВНУТРЕННИЕ РЕСУРСЫ, САЙТЫ, РЕКЛАМА | ЗАКАЗНОЕ ПРОГРАММИРОВАНИЕ</a:t>
            </a:r>
          </a:p>
          <a:p>
            <a:pPr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en-US" sz="900" smtClean="0">
                <a:solidFill>
                  <a:srgbClr val="FFFFFF"/>
                </a:solidFill>
                <a:latin typeface="Tahoma" pitchFamily="32" charset="0"/>
              </a:rPr>
              <a:t>АВТОМАТИЗАЦИЯ ЗДАНИЙ И СООРУЖЕНИЙ, КАБЕЛЬНЫЕ СЕТИ, СКС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56550" y="6588125"/>
            <a:ext cx="1079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en-US" sz="800" smtClean="0">
                <a:solidFill>
                  <a:srgbClr val="FFFFFF"/>
                </a:solidFill>
                <a:latin typeface="Tahoma" pitchFamily="32" charset="0"/>
              </a:rPr>
              <a:t>© ALP Group, 2012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708400" y="3281363"/>
            <a:ext cx="2879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en-US" sz="1900" smtClean="0">
                <a:solidFill>
                  <a:srgbClr val="196FB4"/>
                </a:solidFill>
                <a:latin typeface="Tahoma" pitchFamily="32" charset="0"/>
              </a:rPr>
              <a:t>WWW.ALP.RU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1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30938"/>
            <a:ext cx="21288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30938"/>
            <a:ext cx="28971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30938"/>
            <a:ext cx="21288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45613FE-9ED4-4810-AFD4-4BAA3CB1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772275" y="6588125"/>
            <a:ext cx="22637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1000"/>
              </a:lnSpc>
              <a:buFont typeface="Times New Roman" pitchFamily="16" charset="0"/>
              <a:buNone/>
              <a:defRPr/>
            </a:pPr>
            <a:fld id="{7B024306-B4C5-4F23-818C-095C630DA00B}" type="slidenum">
              <a:rPr lang="en-US" sz="1200" smtClean="0">
                <a:solidFill>
                  <a:srgbClr val="FFFFFF"/>
                </a:solidFill>
                <a:latin typeface="Tahoma" pitchFamily="32" charset="0"/>
              </a:rPr>
              <a:pPr algn="r">
                <a:lnSpc>
                  <a:spcPct val="101000"/>
                </a:lnSpc>
                <a:buFont typeface="Times New Roman" pitchFamily="16" charset="0"/>
                <a:buNone/>
                <a:defRPr/>
              </a:pPr>
              <a:t>‹#›</a:t>
            </a:fld>
            <a:endParaRPr lang="en-US" sz="1200" smtClean="0">
              <a:solidFill>
                <a:srgbClr val="FFFFFF"/>
              </a:solidFill>
              <a:latin typeface="Tahoma" pitchFamily="32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44463" y="6551613"/>
            <a:ext cx="2879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1000"/>
              </a:lnSpc>
              <a:buFont typeface="Times New Roman" pitchFamily="16" charset="0"/>
              <a:buNone/>
              <a:defRPr/>
            </a:pPr>
            <a:r>
              <a:rPr lang="en-US" sz="800" smtClean="0">
                <a:solidFill>
                  <a:srgbClr val="C0C0C0"/>
                </a:solidFill>
                <a:latin typeface="Tahoma" pitchFamily="32" charset="0"/>
              </a:rPr>
              <a:t>© ALP Group,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0825" y="4140200"/>
            <a:ext cx="84613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101000"/>
              </a:lnSpc>
            </a:pPr>
            <a:r>
              <a:rPr lang="ru-RU" sz="2200" b="1">
                <a:solidFill>
                  <a:srgbClr val="FFFFFF"/>
                </a:solidFill>
                <a:latin typeface="Tahoma" pitchFamily="34" charset="0"/>
              </a:rPr>
              <a:t>ОРГАНИЗАЦИЯ ЭФФЕКТИВНОГО ПРОЦЕССА ВНЕДРЕНИЯ НА ПРОЕКТАХ ПРОМЫШЛЕННОГО МАСШТАБА</a:t>
            </a:r>
            <a:endParaRPr lang="en-US" sz="2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95288" y="4932363"/>
            <a:ext cx="8316912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>
              <a:lnSpc>
                <a:spcPct val="101000"/>
              </a:lnSpc>
            </a:pPr>
            <a:r>
              <a:rPr lang="ru-RU" sz="1400" b="1">
                <a:solidFill>
                  <a:srgbClr val="FFFFFF"/>
                </a:solidFill>
                <a:latin typeface="Tahoma" pitchFamily="34" charset="0"/>
              </a:rPr>
              <a:t>Бочков Алексей</a:t>
            </a:r>
          </a:p>
          <a:p>
            <a:pPr algn="r" eaLnBrk="1">
              <a:lnSpc>
                <a:spcPct val="101000"/>
              </a:lnSpc>
            </a:pPr>
            <a:r>
              <a:rPr lang="ru-RU" sz="1400" b="1">
                <a:solidFill>
                  <a:srgbClr val="FFFFFF"/>
                </a:solidFill>
                <a:latin typeface="Tahoma" pitchFamily="34" charset="0"/>
              </a:rPr>
              <a:t>Руководитель Центра Компетенций</a:t>
            </a:r>
          </a:p>
          <a:p>
            <a:pPr algn="r" eaLnBrk="1">
              <a:lnSpc>
                <a:spcPct val="101000"/>
              </a:lnSpc>
            </a:pPr>
            <a:r>
              <a:rPr lang="en-US" sz="1400" b="1">
                <a:solidFill>
                  <a:srgbClr val="FFFFFF"/>
                </a:solidFill>
                <a:latin typeface="Tahoma" pitchFamily="34" charset="0"/>
              </a:rPr>
              <a:t>ALP GROUP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ЦЕНТР ИННОВАЦИЙ </a:t>
            </a:r>
            <a:r>
              <a:rPr lang="en-US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IBM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31913"/>
            <a:ext cx="6119812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Объект 2"/>
          <p:cNvSpPr txBox="1">
            <a:spLocks/>
          </p:cNvSpPr>
          <p:nvPr/>
        </p:nvSpPr>
        <p:spPr bwMode="auto">
          <a:xfrm>
            <a:off x="620713" y="2555875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71500" indent="-2857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ru-RU" sz="1600" dirty="0" smtClean="0"/>
              <a:t>Тестирование – предоставление разработчику ресурсов, необходимых для тестирования приложения в среде </a:t>
            </a:r>
            <a:r>
              <a:rPr lang="en-US" sz="1600" dirty="0" smtClean="0"/>
              <a:t>IBM.</a:t>
            </a:r>
          </a:p>
          <a:p>
            <a:pPr marL="571500" indent="-2857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ru-RU" sz="1600" dirty="0" smtClean="0"/>
              <a:t>Перенос приложений разработчика на аппаратные и программные продукты </a:t>
            </a:r>
            <a:r>
              <a:rPr lang="en-US" sz="1600" dirty="0" smtClean="0"/>
              <a:t>IBM.</a:t>
            </a:r>
          </a:p>
          <a:p>
            <a:pPr marL="571500" indent="-2857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ru-RU" sz="1600" dirty="0" smtClean="0"/>
              <a:t>Аттестация – аттестация приложений, использующих открытые стандарты, на платформе </a:t>
            </a:r>
            <a:r>
              <a:rPr lang="en-US" sz="1600" dirty="0" smtClean="0"/>
              <a:t>IBM.</a:t>
            </a:r>
          </a:p>
          <a:p>
            <a:pPr marL="571500" indent="-2857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ru-RU" sz="1600" dirty="0" smtClean="0"/>
              <a:t>Технические обучающие семинары по технологиям </a:t>
            </a:r>
            <a:r>
              <a:rPr lang="en-US" sz="1600" dirty="0" smtClean="0"/>
              <a:t>IBM </a:t>
            </a:r>
            <a:r>
              <a:rPr lang="ru-RU" sz="1600" dirty="0" smtClean="0"/>
              <a:t>для партнеров, разработчиков и академических сообществ.</a:t>
            </a:r>
          </a:p>
          <a:p>
            <a:pPr marL="571500" indent="-28575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ru-RU" sz="1600" dirty="0" smtClean="0"/>
              <a:t>Семинары и презентации для потенциальных заказчиков партнеров-разработчиков</a:t>
            </a:r>
          </a:p>
          <a:p>
            <a:pPr>
              <a:lnSpc>
                <a:spcPct val="150000"/>
              </a:lnSpc>
              <a:defRPr/>
            </a:pPr>
            <a:r>
              <a:rPr lang="en-US" sz="1600" u="sng" dirty="0" smtClean="0">
                <a:solidFill>
                  <a:srgbClr val="0070C0"/>
                </a:solidFill>
              </a:rPr>
              <a:t>http://www.ibm.com/ru/iic/</a:t>
            </a:r>
            <a:endParaRPr lang="ru-RU" sz="1600" u="sng" dirty="0" smtClean="0">
              <a:solidFill>
                <a:srgbClr val="0070C0"/>
              </a:solidFill>
            </a:endParaRPr>
          </a:p>
          <a:p>
            <a:pPr eaLnBrk="1">
              <a:lnSpc>
                <a:spcPct val="100000"/>
              </a:lnSpc>
              <a:defRPr/>
            </a:pPr>
            <a:endParaRPr lang="ru-RU" sz="3200" dirty="0" smtClean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defRPr/>
            </a:pPr>
            <a:endParaRPr lang="ru-RU" sz="32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84365"/>
            <a:ext cx="3419872" cy="225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РАЗРАБОТКА ПРОТОТИПА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6088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 разрабатывать конфигурации «с нуля»! Можно взять за основу БСП </a:t>
            </a:r>
            <a:r>
              <a:rPr lang="en-US" sz="1600" u="sng" dirty="0">
                <a:solidFill>
                  <a:srgbClr val="0070C0"/>
                </a:solidFill>
              </a:rPr>
              <a:t>http://v8.1c.ru/libraries/ssl/</a:t>
            </a:r>
            <a:endParaRPr lang="ru-RU" sz="1600" dirty="0"/>
          </a:p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Определить ключевые операции. </a:t>
            </a:r>
            <a:r>
              <a:rPr lang="ru-RU" sz="1600" dirty="0"/>
              <a:t>И</a:t>
            </a:r>
            <a:r>
              <a:rPr lang="ru-RU" sz="1600" dirty="0" smtClean="0"/>
              <a:t>спользовать подсистему замеров производительности из БСП.</a:t>
            </a:r>
          </a:p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Автоматизировать нагрузочные тесты по ключевым операциям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с помощью Тест-центра.</a:t>
            </a:r>
          </a:p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Хотя бы частично функциональное тестирование.</a:t>
            </a:r>
          </a:p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Привлекать Экспертов по технологическим вопросам </a:t>
            </a:r>
            <a:br>
              <a:rPr lang="ru-RU" sz="1600" dirty="0" smtClean="0"/>
            </a:br>
            <a:r>
              <a:rPr lang="ru-RU" sz="1600" dirty="0" smtClean="0"/>
              <a:t>крупных внедрений, или специалистов, которые </a:t>
            </a:r>
            <a:br>
              <a:rPr lang="ru-RU" sz="1600" dirty="0" smtClean="0"/>
            </a:br>
            <a:r>
              <a:rPr lang="ru-RU" sz="1600" dirty="0" smtClean="0"/>
              <a:t>просто прошли тренинг. </a:t>
            </a:r>
          </a:p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Генерировать достаточные массивы данных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для </a:t>
            </a:r>
            <a:r>
              <a:rPr lang="ru-RU" sz="1600" dirty="0"/>
              <a:t>проверки механизмов</a:t>
            </a:r>
            <a:r>
              <a:rPr lang="ru-RU" sz="1600" dirty="0" smtClean="0"/>
              <a:t>.</a:t>
            </a:r>
          </a:p>
          <a:p>
            <a:pPr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Придерживаться </a:t>
            </a:r>
            <a:r>
              <a:rPr lang="ru-RU" sz="1600" dirty="0" smtClean="0"/>
              <a:t>рекомендаций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стандартов </a:t>
            </a:r>
            <a:r>
              <a:rPr lang="ru-RU" sz="1600" dirty="0"/>
              <a:t>разработки 1С</a:t>
            </a:r>
            <a:r>
              <a:rPr lang="ru-RU" sz="1600" dirty="0" smtClean="0"/>
              <a:t>.</a:t>
            </a:r>
            <a:endParaRPr lang="ru-RU" sz="4000" dirty="0" smtClean="0"/>
          </a:p>
          <a:p>
            <a:pPr marL="0">
              <a:lnSpc>
                <a:spcPct val="140000"/>
              </a:lnSpc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ФУНКЦИОНАЛЬНОЕ ТЕСТИРОВАНИЕ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323850" y="1217613"/>
            <a:ext cx="82804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Поддерживается платформой. </a:t>
            </a:r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Tahoma" pitchFamily="34" charset="0"/>
              </a:rPr>
              <a:t>Доступно только в управляемом интерфейсе и только в 8.3, но можно применять уже!</a:t>
            </a:r>
          </a:p>
          <a:p>
            <a:pPr>
              <a:lnSpc>
                <a:spcPct val="100000"/>
              </a:lnSpc>
            </a:pPr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195513"/>
            <a:ext cx="4048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879516" y="3420269"/>
          <a:ext cx="7056784" cy="172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003800"/>
            <a:ext cx="33956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56188"/>
            <a:ext cx="2447925" cy="153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 bwMode="auto">
          <a:xfrm>
            <a:off x="3779838" y="5657850"/>
            <a:ext cx="576262" cy="468313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Tahoma" pitchFamily="34" charset="0"/>
              </a:rPr>
              <a:t>РАЗРАБОТКА ПРОТОТИПА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5450" y="1403350"/>
            <a:ext cx="8229600" cy="4321175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 вести разработку в файловых базах! Использовать те же СУБД и ОС, которые планируются в </a:t>
            </a:r>
            <a:r>
              <a:rPr lang="ru-RU" sz="1600" dirty="0" err="1"/>
              <a:t>продуктиве</a:t>
            </a:r>
            <a:r>
              <a:rPr lang="ru-RU" sz="1600" dirty="0"/>
              <a:t>. Нет денег на СУБД – использовать бесплатные. </a:t>
            </a:r>
            <a:endParaRPr lang="en-US" sz="1600" dirty="0" smtClean="0"/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/>
          </a:p>
          <a:p>
            <a:pPr marL="400050" lvl="1" indent="0">
              <a:spcAft>
                <a:spcPts val="0"/>
              </a:spcAft>
              <a:defRPr/>
            </a:pPr>
            <a:r>
              <a:rPr lang="ru-RU" sz="1800" b="1" dirty="0" smtClean="0"/>
              <a:t>Хорошая </a:t>
            </a:r>
            <a:r>
              <a:rPr lang="ru-RU" sz="1800" b="1" dirty="0"/>
              <a:t>альтернатива - </a:t>
            </a:r>
            <a:r>
              <a:rPr lang="en-US" sz="1800" b="1" dirty="0"/>
              <a:t>IBM DB2 Express-C </a:t>
            </a:r>
            <a:r>
              <a:rPr lang="en-US" sz="1800" b="1" dirty="0" smtClean="0"/>
              <a:t>10.1</a:t>
            </a:r>
            <a:endParaRPr lang="ru-RU" sz="1800" b="1" dirty="0"/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Бесплатна </a:t>
            </a:r>
            <a:r>
              <a:rPr lang="ru-RU" sz="1600" dirty="0">
                <a:sym typeface="Wingdings" pitchFamily="2" charset="2"/>
              </a:rPr>
              <a:t></a:t>
            </a:r>
            <a:endParaRPr lang="ru-RU" sz="1600" dirty="0"/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Нет ограничений на размер базы данных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Нет ограничений на количество баз данных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Нет ограничений на количество пользователей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Использует до 4 Гб оперативной памяти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Нет </a:t>
            </a:r>
            <a:r>
              <a:rPr lang="ru-RU" sz="1600" dirty="0"/>
              <a:t>ограничений по времени использования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Работает на 32-битных и 64-битных серверах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 ограничивает выбор операционной системы 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Не ограничивает размер и тип серверов</a:t>
            </a:r>
          </a:p>
          <a:p>
            <a:pPr marL="0" indent="0"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391025"/>
            <a:ext cx="2109787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Tahoma" pitchFamily="34" charset="0"/>
              </a:rPr>
              <a:t>РАЗРАБОТКА ПРОТОТИПА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115616" y="2556173"/>
          <a:ext cx="6628925" cy="304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16013" y="5580063"/>
            <a:ext cx="65627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>
              <a:defRPr/>
            </a:pPr>
            <a:r>
              <a:rPr lang="ru-RU" sz="1400" b="1" dirty="0">
                <a:solidFill>
                  <a:srgbClr val="000000"/>
                </a:solidFill>
                <a:latin typeface="+mn-lt"/>
                <a:cs typeface="+mn-cs"/>
              </a:rPr>
              <a:t>В среднем время проведения документов </a:t>
            </a:r>
            <a:br>
              <a:rPr lang="ru-RU" sz="1400" b="1" dirty="0">
                <a:solidFill>
                  <a:srgbClr val="000000"/>
                </a:solidFill>
                <a:latin typeface="+mn-lt"/>
                <a:cs typeface="+mn-cs"/>
              </a:rPr>
            </a:br>
            <a:r>
              <a:rPr lang="ru-RU" sz="1400" b="1" dirty="0">
                <a:solidFill>
                  <a:srgbClr val="000000"/>
                </a:solidFill>
                <a:latin typeface="+mn-lt"/>
                <a:cs typeface="+mn-cs"/>
              </a:rPr>
              <a:t>уменьшилось более чем в 3 раза при максимальной нагрузке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5450" y="1403350"/>
            <a:ext cx="8229600" cy="936625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71450" indent="-1714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Обязательно </a:t>
            </a:r>
            <a:r>
              <a:rPr lang="ru-RU" sz="1600" dirty="0"/>
              <a:t>использовать управляемый режим блокировки данных и разделение итогов по регистрам накопления. </a:t>
            </a:r>
            <a:endParaRPr lang="en-US" sz="1600" dirty="0" smtClean="0"/>
          </a:p>
          <a:p>
            <a:pPr marL="171450" indent="-171450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b="1" dirty="0"/>
          </a:p>
          <a:p>
            <a:pPr marL="0" indent="0">
              <a:spcAft>
                <a:spcPts val="0"/>
              </a:spcAft>
              <a:defRPr/>
            </a:pPr>
            <a:r>
              <a:rPr lang="ru-RU" sz="1600" b="1" dirty="0" smtClean="0"/>
              <a:t>Пример – время проведения документов в нагрузочном тесте: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РЕГИСТРАЦИЯ ОШИБОК ПЛАТФОРМЫ В 1С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850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ahoma" pitchFamily="32" charset="0"/>
              </a:rPr>
              <a:t>Как вариант: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itchFamily="32" charset="0"/>
              </a:rPr>
              <a:t>Воссоздавать ошибку в тестовом релизе платформы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itchFamily="32" charset="0"/>
              </a:rPr>
              <a:t>Составить детальное описание и пример воспроизведения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itchFamily="32" charset="0"/>
              </a:rPr>
              <a:t>Отправить </a:t>
            </a:r>
            <a:r>
              <a:rPr lang="ru-RU" sz="1800" dirty="0">
                <a:latin typeface="Tahoma" pitchFamily="32" charset="0"/>
              </a:rPr>
              <a:t>на </a:t>
            </a:r>
            <a:r>
              <a:rPr lang="en-US" sz="1800" u="sng" dirty="0">
                <a:solidFill>
                  <a:srgbClr val="0070C0"/>
                </a:solidFill>
                <a:latin typeface="Tahoma" pitchFamily="32" charset="0"/>
              </a:rPr>
              <a:t>testplatform@1c.ru</a:t>
            </a:r>
            <a:r>
              <a:rPr lang="en-US" sz="1800" dirty="0">
                <a:latin typeface="Tahoma" pitchFamily="32" charset="0"/>
              </a:rPr>
              <a:t>.</a:t>
            </a:r>
            <a:endParaRPr lang="ru-RU" sz="1800" dirty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 indent="0">
              <a:spcAft>
                <a:spcPts val="0"/>
              </a:spcAft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400" dirty="0" smtClean="0">
              <a:latin typeface="Tahoma" pitchFamily="32" charset="0"/>
            </a:endParaRPr>
          </a:p>
          <a:p>
            <a:pPr>
              <a:spcAft>
                <a:spcPts val="0"/>
              </a:spcAft>
              <a:defRPr/>
            </a:pPr>
            <a:endParaRPr lang="ru-RU" sz="12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203575"/>
            <a:ext cx="31908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ЗАПУСК В ПРОМЫШЛЕННУЮ ЭКСПЛУАТАЦИЮ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Настроить мониторинг загруженности на серверах основных ресурсов – дисков, памяти, процессора.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Настроить мониторинг доступности самих серверов с помощью специализированных средств. Например, бесплатное </a:t>
            </a:r>
            <a:r>
              <a:rPr lang="en-US" sz="1600" dirty="0" err="1" smtClean="0"/>
              <a:t>opensource</a:t>
            </a:r>
            <a:r>
              <a:rPr lang="ru-RU" sz="1600" dirty="0" smtClean="0"/>
              <a:t>-решение – </a:t>
            </a:r>
            <a:r>
              <a:rPr lang="en-US" sz="1600" dirty="0" err="1" smtClean="0"/>
              <a:t>zabbix</a:t>
            </a:r>
            <a:r>
              <a:rPr lang="ru-RU" sz="1600" dirty="0" smtClean="0"/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Обеспечить </a:t>
            </a:r>
            <a:r>
              <a:rPr lang="ru-RU" sz="1600" dirty="0"/>
              <a:t>развертывание платформы на рабочих местах пользователей с помощью групповых политик, специализированных сервисов </a:t>
            </a:r>
            <a:r>
              <a:rPr lang="ru-RU" sz="1600" dirty="0" smtClean="0"/>
              <a:t>или </a:t>
            </a:r>
            <a:r>
              <a:rPr lang="ru-RU" sz="1600" dirty="0"/>
              <a:t>иных средств автоматизации процесса.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sz="12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7" y="4500389"/>
            <a:ext cx="3776059" cy="193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СЕРВИС АВТОУСТАНОВКИ ПЛАТФОРМЫ 1С 8.2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32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rgbClr val="0070C0"/>
                </a:solidFill>
              </a:rPr>
              <a:t>http</a:t>
            </a:r>
            <a:r>
              <a:rPr lang="ru-RU" sz="1600" u="sng" dirty="0">
                <a:solidFill>
                  <a:srgbClr val="0070C0"/>
                </a:solidFill>
              </a:rPr>
              <a:t>://www.alp-erp.ru/</a:t>
            </a:r>
            <a:r>
              <a:rPr lang="en-US" sz="1600" u="sng" dirty="0" smtClean="0">
                <a:solidFill>
                  <a:srgbClr val="0070C0"/>
                </a:solidFill>
              </a:rPr>
              <a:t>autoupdate1c</a:t>
            </a:r>
            <a:endParaRPr lang="ru-RU" sz="1600" u="sng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endParaRPr lang="ru-RU" sz="1600" dirty="0"/>
          </a:p>
          <a:p>
            <a:pPr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sz="12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1941513"/>
            <a:ext cx="5540375" cy="40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0825" y="1827213"/>
            <a:ext cx="3455988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Централизованное управление процессом </a:t>
            </a:r>
            <a:r>
              <a:rPr lang="ru-RU" sz="1400" dirty="0"/>
              <a:t>из единого интерфейса Сервиса</a:t>
            </a:r>
            <a:r>
              <a:rPr lang="ru-RU" sz="1400" dirty="0" smtClean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Поддержка удаленного развертывания сервиса на рабочих станциях.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Установка новых дистрибутивов в течение короткого промежутка времени на неограниченное число рабочих станций.</a:t>
            </a:r>
            <a:endParaRPr lang="ru-RU" sz="1400" dirty="0"/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/>
              <a:t>Мониторинг ключевых параметров клиентских рабочих станций.</a:t>
            </a:r>
          </a:p>
          <a:p>
            <a:pPr marL="0" indent="0">
              <a:spcAft>
                <a:spcPts val="0"/>
              </a:spcAft>
              <a:defRPr/>
            </a:pPr>
            <a:endParaRPr lang="ru-RU" sz="1200" dirty="0" smtClean="0"/>
          </a:p>
          <a:p>
            <a:pPr marL="0">
              <a:spcAft>
                <a:spcPts val="0"/>
              </a:spcAft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97413"/>
            <a:ext cx="24733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СОПРОВОЖДЕНИЕ СИСТЕМЫ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Проводить нагрузочное и функциональное тестирование перед выпуском каждого релиза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Настроить периодический сбор данных краткого технологического журнала и системных представлений СУБД, их консолидацию и анализ.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ЦУП поможет при выявлении проблем в продуктивной базе под существенной нагрузкой.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Настроить и контролировать выполнение регламентных операций СУБД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Контролировать версии платформы и релизов конфигураций при большой распределенной сети информационных баз.</a:t>
            </a:r>
            <a:r>
              <a:rPr lang="ru-RU" sz="1600" dirty="0"/>
              <a:t> </a:t>
            </a:r>
            <a:endParaRPr lang="ru-RU" sz="1600" dirty="0" smtClean="0"/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Обеспечить </a:t>
            </a:r>
            <a:r>
              <a:rPr lang="ru-RU" sz="1600" dirty="0"/>
              <a:t>качественную обратную связь с конечными пользователями. Пример удачного решения – Система управления инцидентами.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 eaLnBrk="1">
              <a:lnSpc>
                <a:spcPct val="101000"/>
              </a:lnSpc>
            </a:pPr>
            <a:r>
              <a:rPr lang="ru-RU" sz="1800" b="1" smtClean="0">
                <a:solidFill>
                  <a:srgbClr val="FFFFFF"/>
                </a:solidFill>
                <a:latin typeface="Tahoma" pitchFamily="34" charset="0"/>
              </a:rPr>
              <a:t>СИСТЕМА УПРАВЛЕНИЯ ИНЦИДЕНТАМИ</a:t>
            </a:r>
            <a:endParaRPr lang="en-US" sz="1800" b="1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dirty="0" smtClean="0">
                <a:latin typeface="Tahoma" pitchFamily="32" charset="0"/>
              </a:rPr>
              <a:t>Инструмент </a:t>
            </a:r>
            <a:r>
              <a:rPr lang="ru-RU" sz="1600" dirty="0">
                <a:latin typeface="Tahoma" pitchFamily="32" charset="0"/>
              </a:rPr>
              <a:t>взаимодействия между Заказчиком и Подрядчиком </a:t>
            </a:r>
            <a:r>
              <a:rPr lang="ru-RU" sz="1600" dirty="0" smtClean="0">
                <a:latin typeface="Tahoma" pitchFamily="32" charset="0"/>
              </a:rPr>
              <a:t>– </a:t>
            </a:r>
            <a:br>
              <a:rPr lang="ru-RU" sz="1600" dirty="0" smtClean="0">
                <a:latin typeface="Tahoma" pitchFamily="32" charset="0"/>
              </a:rPr>
            </a:br>
            <a:r>
              <a:rPr lang="ru-RU" sz="1600" dirty="0" smtClean="0">
                <a:latin typeface="Tahoma" pitchFamily="32" charset="0"/>
              </a:rPr>
              <a:t>«Система </a:t>
            </a:r>
            <a:r>
              <a:rPr lang="ru-RU" sz="1600" dirty="0">
                <a:latin typeface="Tahoma" pitchFamily="32" charset="0"/>
              </a:rPr>
              <a:t>управления инцидентами».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dirty="0" smtClean="0">
                <a:latin typeface="Tahoma" pitchFamily="32" charset="0"/>
              </a:rPr>
              <a:t>Возможности:</a:t>
            </a:r>
            <a:endParaRPr lang="ru-RU" sz="1600" dirty="0">
              <a:latin typeface="Tahoma" pitchFamily="32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Tahoma" pitchFamily="32" charset="0"/>
              </a:rPr>
              <a:t>Это не </a:t>
            </a:r>
            <a:r>
              <a:rPr lang="en-US" sz="1600" dirty="0" err="1" smtClean="0">
                <a:latin typeface="Tahoma" pitchFamily="32" charset="0"/>
              </a:rPr>
              <a:t>ServiceDesk</a:t>
            </a:r>
            <a:endParaRPr lang="ru-RU" sz="1600" dirty="0">
              <a:latin typeface="Tahoma" pitchFamily="32" charset="0"/>
            </a:endParaRP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ahoma" pitchFamily="32" charset="0"/>
              </a:rPr>
              <a:t>Регистрация </a:t>
            </a:r>
            <a:r>
              <a:rPr lang="ru-RU" sz="1600" dirty="0">
                <a:latin typeface="Tahoma" pitchFamily="32" charset="0"/>
              </a:rPr>
              <a:t>всех обращений от Заказчика к </a:t>
            </a:r>
            <a:r>
              <a:rPr lang="ru-RU" sz="1600" dirty="0" smtClean="0">
                <a:latin typeface="Tahoma" pitchFamily="32" charset="0"/>
              </a:rPr>
              <a:t>Подрядчику </a:t>
            </a:r>
            <a:r>
              <a:rPr lang="en-US" sz="1600" dirty="0" smtClean="0">
                <a:latin typeface="Tahoma" pitchFamily="32" charset="0"/>
              </a:rPr>
              <a:t/>
            </a:r>
            <a:br>
              <a:rPr lang="en-US" sz="1600" dirty="0" smtClean="0">
                <a:latin typeface="Tahoma" pitchFamily="32" charset="0"/>
              </a:rPr>
            </a:br>
            <a:r>
              <a:rPr lang="ru-RU" sz="1600" dirty="0" smtClean="0">
                <a:latin typeface="Tahoma" pitchFamily="32" charset="0"/>
              </a:rPr>
              <a:t>(запросы на доработку, вопросы по функционалу, регистрация технических ошибок и т.д.).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ahoma" pitchFamily="32" charset="0"/>
              </a:rPr>
              <a:t>Накопление базы знаний.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ahoma" pitchFamily="32" charset="0"/>
              </a:rPr>
              <a:t>Регламентация процессов обработки инцидентов (</a:t>
            </a:r>
            <a:r>
              <a:rPr lang="en-US" sz="1600" dirty="0" smtClean="0">
                <a:latin typeface="Tahoma" pitchFamily="32" charset="0"/>
              </a:rPr>
              <a:t>SLA</a:t>
            </a:r>
            <a:r>
              <a:rPr lang="ru-RU" sz="1600" dirty="0" smtClean="0">
                <a:latin typeface="Tahoma" pitchFamily="32" charset="0"/>
              </a:rPr>
              <a:t>).</a:t>
            </a:r>
          </a:p>
          <a:p>
            <a:pPr marL="171450" indent="-1714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ahoma" pitchFamily="32" charset="0"/>
              </a:rPr>
              <a:t>Учет трудозатрат на каждый инцидент.</a:t>
            </a:r>
            <a:endParaRPr lang="ru-RU" sz="1600" dirty="0">
              <a:latin typeface="Tahoma" pitchFamily="32" charset="0"/>
            </a:endParaRPr>
          </a:p>
          <a:p>
            <a:pPr marL="0" indent="0">
              <a:spcAft>
                <a:spcPts val="0"/>
              </a:spcAft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900113"/>
            <a:ext cx="85090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190625"/>
            <a:ext cx="62674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128713"/>
            <a:ext cx="597852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КЛЮЧЕВЫЕ ЭТАПЫ </a:t>
            </a:r>
            <a:b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</a:b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ВНЕДРЕНИЯ КОРПОРАТИВНОЙ СИСТЕМЫ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03350"/>
            <a:ext cx="712311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76600" y="1547813"/>
            <a:ext cx="1727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Изменения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116013" y="3852863"/>
            <a:ext cx="20161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Занимает слишком много времени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091238" y="4214813"/>
            <a:ext cx="2016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Пропускаем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411413" y="5724525"/>
            <a:ext cx="31686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Страх перед системой у пользователей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90550" y="3490913"/>
            <a:ext cx="7920038" cy="50323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191966"/>
                </a:solidFill>
                <a:latin typeface="Tahoma" pitchFamily="34" charset="0"/>
                <a:cs typeface="Tahoma" pitchFamily="34" charset="0"/>
              </a:rPr>
              <a:t>По вопросам обращайтесь:</a:t>
            </a:r>
            <a:endParaRPr lang="en-US" sz="1400" b="1" smtClean="0">
              <a:solidFill>
                <a:srgbClr val="191966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191966"/>
                </a:solidFill>
                <a:latin typeface="Tahoma" pitchFamily="34" charset="0"/>
                <a:cs typeface="Tahoma" pitchFamily="34" charset="0"/>
              </a:rPr>
              <a:t>1с</a:t>
            </a:r>
            <a:r>
              <a:rPr lang="en-US" sz="1400" b="1" smtClean="0">
                <a:solidFill>
                  <a:srgbClr val="191966"/>
                </a:solidFill>
                <a:latin typeface="Tahoma" pitchFamily="34" charset="0"/>
                <a:cs typeface="Tahoma" pitchFamily="34" charset="0"/>
              </a:rPr>
              <a:t>@alp.ru</a:t>
            </a:r>
            <a:endParaRPr lang="ru-RU" sz="1400" b="1" smtClean="0">
              <a:solidFill>
                <a:srgbClr val="191966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1400" b="1" smtClean="0">
                <a:solidFill>
                  <a:srgbClr val="191966"/>
                </a:solidFill>
                <a:latin typeface="Tahoma" pitchFamily="34" charset="0"/>
                <a:cs typeface="Tahoma" pitchFamily="34" charset="0"/>
              </a:rPr>
              <a:t>info@db2simply.ru</a:t>
            </a:r>
            <a:endParaRPr lang="ru-RU" sz="1400" b="1" smtClean="0">
              <a:solidFill>
                <a:srgbClr val="1919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7" name="Заголовок 1"/>
          <p:cNvSpPr>
            <a:spLocks/>
          </p:cNvSpPr>
          <p:nvPr/>
        </p:nvSpPr>
        <p:spPr bwMode="auto">
          <a:xfrm>
            <a:off x="463550" y="2198688"/>
            <a:ext cx="82851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5400" b="1">
                <a:solidFill>
                  <a:srgbClr val="191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МАНИФЕСТ ГИБКОЙ РАЗРАБОТКИ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725" y="1506538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ahoma" pitchFamily="32" charset="0"/>
              </a:rPr>
              <a:t>Люди и взаимодействия </a:t>
            </a:r>
            <a:r>
              <a:rPr lang="ru-RU" sz="2000" dirty="0" smtClean="0">
                <a:latin typeface="Tahoma" pitchFamily="32" charset="0"/>
              </a:rPr>
              <a:t>важнее чем процессы и инструменты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ahoma" pitchFamily="32" charset="0"/>
              </a:rPr>
              <a:t>Работающи</a:t>
            </a:r>
            <a:r>
              <a:rPr lang="ru-RU" sz="2000" b="1" dirty="0">
                <a:latin typeface="Tahoma" pitchFamily="32" charset="0"/>
              </a:rPr>
              <a:t>й</a:t>
            </a:r>
            <a:r>
              <a:rPr lang="ru-RU" sz="2000" b="1" dirty="0" smtClean="0">
                <a:latin typeface="Tahoma" pitchFamily="32" charset="0"/>
              </a:rPr>
              <a:t> код </a:t>
            </a:r>
            <a:r>
              <a:rPr lang="ru-RU" sz="2000" dirty="0" smtClean="0">
                <a:latin typeface="Tahoma" pitchFamily="32" charset="0"/>
              </a:rPr>
              <a:t>важнее совершенной документации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ahoma" pitchFamily="32" charset="0"/>
              </a:rPr>
              <a:t>Сотрудничество с заказчиком </a:t>
            </a:r>
            <a:r>
              <a:rPr lang="ru-RU" sz="2000" dirty="0" smtClean="0">
                <a:latin typeface="Tahoma" pitchFamily="32" charset="0"/>
              </a:rPr>
              <a:t>важнее контрактных обязательств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ahoma" pitchFamily="32" charset="0"/>
              </a:rPr>
              <a:t>Реакция на изменения </a:t>
            </a:r>
            <a:r>
              <a:rPr lang="ru-RU" sz="2000" dirty="0" smtClean="0">
                <a:latin typeface="Tahoma" pitchFamily="32" charset="0"/>
              </a:rPr>
              <a:t>важнее следования плану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u="sng" dirty="0" smtClean="0">
                <a:solidFill>
                  <a:srgbClr val="0070C0"/>
                </a:solidFill>
              </a:rPr>
              <a:t>www.agilemanifesto.org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600" dirty="0" smtClean="0">
              <a:latin typeface="Tahoma" pitchFamily="32" charset="0"/>
            </a:endParaRPr>
          </a:p>
          <a:p>
            <a:pPr marL="0" indent="0">
              <a:spcAft>
                <a:spcPts val="0"/>
              </a:spcAft>
              <a:defRPr/>
            </a:pPr>
            <a:endParaRPr lang="ru-RU" sz="1600" dirty="0" smtClean="0">
              <a:latin typeface="Tahoma" pitchFamily="32" charset="0"/>
            </a:endParaRPr>
          </a:p>
          <a:p>
            <a:pPr marL="0"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600" dirty="0" smtClean="0">
              <a:latin typeface="Tahoma" pitchFamily="32" charset="0"/>
            </a:endParaRPr>
          </a:p>
          <a:p>
            <a:pPr>
              <a:spcAft>
                <a:spcPts val="0"/>
              </a:spcAft>
              <a:defRPr/>
            </a:pPr>
            <a:endParaRPr lang="ru-RU" sz="1400" dirty="0" smtClean="0"/>
          </a:p>
          <a:p>
            <a:pPr marL="0" indent="0">
              <a:spcAft>
                <a:spcPts val="0"/>
              </a:spcAft>
              <a:defRPr/>
            </a:pPr>
            <a:endParaRPr lang="ru-RU" sz="3600" dirty="0" smtClean="0"/>
          </a:p>
          <a:p>
            <a:pPr marL="0">
              <a:spcAft>
                <a:spcPts val="0"/>
              </a:spcAft>
              <a:defRPr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ИТЕРАЦИОННАЯ РАЗРАБОТКА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85888"/>
            <a:ext cx="6875463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ИТЕРАЦИОННАЯ РАЗРАБОТКА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31913"/>
            <a:ext cx="75342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ИТЕРАЦИОННАЯ РАЗРАБОТКА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8913"/>
            <a:ext cx="8583612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АНАЛИЗ ФУНКЦИОНАЛЬНЫХ ТРЕБОВАНИЙ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lvl="1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ahoma" pitchFamily="32" charset="0"/>
              </a:rPr>
              <a:t>Создание выделенного Центра Компетенций по предметной области.</a:t>
            </a:r>
            <a:r>
              <a:rPr lang="ru-RU" sz="1400" dirty="0">
                <a:latin typeface="Tahoma" pitchFamily="32" charset="0"/>
              </a:rPr>
              <a:t> На этапе сопровождения системы ЦК может взять на себя функции Комитета по изменениям.</a:t>
            </a: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2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2" charset="0"/>
              </a:rPr>
              <a:t>Функции ЦК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dirty="0">
              <a:latin typeface="Tahoma" pitchFamily="32" charset="0"/>
            </a:endParaRPr>
          </a:p>
          <a:p>
            <a:pPr marL="114300" lvl="1" indent="0">
              <a:lnSpc>
                <a:spcPct val="150000"/>
              </a:lnSpc>
              <a:spcAft>
                <a:spcPts val="0"/>
              </a:spcAft>
              <a:defRPr/>
            </a:pPr>
            <a:endParaRPr lang="ru-RU" sz="1400" dirty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ahoma" pitchFamily="32" charset="0"/>
              </a:rPr>
              <a:t>Концепция </a:t>
            </a:r>
            <a:r>
              <a:rPr lang="ru-RU" sz="1400" dirty="0">
                <a:latin typeface="Tahoma" pitchFamily="32" charset="0"/>
              </a:rPr>
              <a:t>«</a:t>
            </a:r>
            <a:r>
              <a:rPr lang="ru-RU" sz="1400" dirty="0" smtClean="0">
                <a:latin typeface="Tahoma" pitchFamily="32" charset="0"/>
              </a:rPr>
              <a:t>пилот-адаптация-тираж» и поблочном запуске.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defRPr/>
            </a:pPr>
            <a:endParaRPr lang="ru-RU" sz="1400" dirty="0" smtClean="0">
              <a:latin typeface="Tahoma" pitchFamily="32" charset="0"/>
            </a:endParaRPr>
          </a:p>
          <a:p>
            <a:pPr>
              <a:spcAft>
                <a:spcPts val="0"/>
              </a:spcAft>
              <a:defRPr/>
            </a:pPr>
            <a:endParaRPr lang="ru-RU" sz="12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Схема 1"/>
          <p:cNvGraphicFramePr/>
          <p:nvPr/>
        </p:nvGraphicFramePr>
        <p:xfrm>
          <a:off x="1691680" y="2124125"/>
          <a:ext cx="657418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>
                <a:solidFill>
                  <a:srgbClr val="FFFFFF"/>
                </a:solidFill>
                <a:latin typeface="Tahoma" pitchFamily="34" charset="0"/>
              </a:rPr>
              <a:t>АНАЛИЗ ФУНКЦИОНАЛЬНЫХ ТРЕБОВАНИЙ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850" y="1260475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В случае комплексной автоматизации создать проектный офис</a:t>
            </a:r>
          </a:p>
          <a:p>
            <a:pPr marL="400050" lvl="1" indent="0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1800" dirty="0" smtClean="0">
                <a:latin typeface="Tahoma" pitchFamily="32" charset="0"/>
              </a:rPr>
              <a:t>Методы </a:t>
            </a:r>
            <a:r>
              <a:rPr lang="ru-RU" sz="1800" dirty="0">
                <a:latin typeface="Tahoma" pitchFamily="32" charset="0"/>
              </a:rPr>
              <a:t>и инструменты контроля: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к</a:t>
            </a:r>
            <a:r>
              <a:rPr lang="ru-RU" sz="1800" dirty="0" smtClean="0">
                <a:latin typeface="Tahoma" pitchFamily="32" charset="0"/>
              </a:rPr>
              <a:t>онтроль </a:t>
            </a:r>
            <a:r>
              <a:rPr lang="ru-RU" sz="1800" dirty="0">
                <a:latin typeface="Tahoma" pitchFamily="32" charset="0"/>
              </a:rPr>
              <a:t>соблюдения сроков проекта в соответствии с </a:t>
            </a:r>
            <a:r>
              <a:rPr lang="ru-RU" sz="1800" dirty="0" smtClean="0">
                <a:latin typeface="Tahoma" pitchFamily="32" charset="0"/>
              </a:rPr>
              <a:t>планом-графиком;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к</a:t>
            </a:r>
            <a:r>
              <a:rPr lang="ru-RU" sz="1800" dirty="0" smtClean="0">
                <a:latin typeface="Tahoma" pitchFamily="32" charset="0"/>
              </a:rPr>
              <a:t>онтроль </a:t>
            </a:r>
            <a:r>
              <a:rPr lang="ru-RU" sz="1800" dirty="0">
                <a:latin typeface="Tahoma" pitchFamily="32" charset="0"/>
              </a:rPr>
              <a:t>расходования трудозатрат по проекту;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к</a:t>
            </a:r>
            <a:r>
              <a:rPr lang="ru-RU" sz="1800" dirty="0" smtClean="0">
                <a:latin typeface="Tahoma" pitchFamily="32" charset="0"/>
              </a:rPr>
              <a:t>онтроль </a:t>
            </a:r>
            <a:r>
              <a:rPr lang="ru-RU" sz="1800" dirty="0">
                <a:latin typeface="Tahoma" pitchFamily="32" charset="0"/>
              </a:rPr>
              <a:t>над изменениями в проекте;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к</a:t>
            </a:r>
            <a:r>
              <a:rPr lang="ru-RU" sz="1800" dirty="0" smtClean="0">
                <a:latin typeface="Tahoma" pitchFamily="32" charset="0"/>
              </a:rPr>
              <a:t>онтроль </a:t>
            </a:r>
            <a:r>
              <a:rPr lang="ru-RU" sz="1800" dirty="0">
                <a:latin typeface="Tahoma" pitchFamily="32" charset="0"/>
              </a:rPr>
              <a:t>качества управления, а также повышение квалификации руководителей </a:t>
            </a:r>
            <a:r>
              <a:rPr lang="ru-RU" sz="1800" dirty="0" smtClean="0">
                <a:latin typeface="Tahoma" pitchFamily="32" charset="0"/>
              </a:rPr>
              <a:t>проектов;</a:t>
            </a:r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к</a:t>
            </a:r>
            <a:r>
              <a:rPr lang="ru-RU" sz="1800" dirty="0" smtClean="0"/>
              <a:t>онтроль </a:t>
            </a:r>
            <a:r>
              <a:rPr lang="ru-RU" sz="1800" dirty="0"/>
              <a:t>KPI задействованных сотрудников – замена сотрудников при </a:t>
            </a:r>
            <a:r>
              <a:rPr lang="ru-RU" sz="1800" dirty="0" smtClean="0"/>
              <a:t>необходимости;</a:t>
            </a:r>
            <a:endParaRPr lang="ru-RU" sz="1800" dirty="0"/>
          </a:p>
          <a:p>
            <a:pPr marL="685800" lvl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Tahoma" pitchFamily="32" charset="0"/>
              </a:rPr>
              <a:t>к</a:t>
            </a:r>
            <a:r>
              <a:rPr lang="ru-RU" sz="1800" dirty="0" smtClean="0">
                <a:latin typeface="Tahoma" pitchFamily="32" charset="0"/>
              </a:rPr>
              <a:t>онтроль </a:t>
            </a:r>
            <a:r>
              <a:rPr lang="ru-RU" sz="1800" dirty="0">
                <a:latin typeface="Tahoma" pitchFamily="32" charset="0"/>
              </a:rPr>
              <a:t>над документированием </a:t>
            </a:r>
            <a:r>
              <a:rPr lang="ru-RU" sz="1800" dirty="0" smtClean="0">
                <a:latin typeface="Tahoma" pitchFamily="32" charset="0"/>
              </a:rPr>
              <a:t>проекта;</a:t>
            </a:r>
            <a:endParaRPr lang="ru-RU" sz="1600" dirty="0" smtClean="0">
              <a:latin typeface="Tahoma" pitchFamily="32" charset="0"/>
            </a:endParaRPr>
          </a:p>
          <a:p>
            <a:pPr marL="0">
              <a:lnSpc>
                <a:spcPct val="15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 indent="0">
              <a:spcAft>
                <a:spcPts val="0"/>
              </a:spcAft>
              <a:defRPr/>
            </a:pPr>
            <a:endParaRPr lang="ru-RU" sz="1400" dirty="0" smtClean="0">
              <a:latin typeface="Tahoma" pitchFamily="32" charset="0"/>
            </a:endParaRPr>
          </a:p>
          <a:p>
            <a:pPr marL="0"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400" dirty="0" smtClean="0">
              <a:latin typeface="Tahoma" pitchFamily="32" charset="0"/>
            </a:endParaRPr>
          </a:p>
          <a:p>
            <a:pPr>
              <a:spcAft>
                <a:spcPts val="0"/>
              </a:spcAft>
              <a:defRPr/>
            </a:pPr>
            <a:endParaRPr lang="ru-RU" sz="12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8373" name="Picture 5" descr="C:\Users\msk5072\Desktop\партнерский семинар\Купленные картинки\iStock_000006680981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1" y="4938191"/>
            <a:ext cx="2587625" cy="172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87450" y="179388"/>
            <a:ext cx="7272338" cy="657225"/>
          </a:xfrm>
        </p:spPr>
        <p:txBody>
          <a:bodyPr/>
          <a:lstStyle/>
          <a:p>
            <a:pPr algn="l">
              <a:defRPr/>
            </a:pPr>
            <a:r>
              <a:rPr lang="ru-RU" sz="1800" b="1" kern="1200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ВЫБОР ОБОРУДОВАНИЯ</a:t>
            </a:r>
            <a:endParaRPr lang="ru-RU" sz="1800" b="1" kern="1200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331913"/>
            <a:ext cx="8229600" cy="4794250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>
              <a:lnSpc>
                <a:spcPct val="14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r>
              <a:rPr lang="ru-RU" sz="1600" dirty="0">
                <a:latin typeface="Tahoma" pitchFamily="32" charset="0"/>
              </a:rPr>
              <a:t>Не нужно гнаться за объемами и размерами при выборе оборудования! Более важна пропускная способность. </a:t>
            </a:r>
            <a:endParaRPr lang="ru-RU" sz="1600" dirty="0" smtClean="0">
              <a:latin typeface="Tahoma" pitchFamily="32" charset="0"/>
            </a:endParaRPr>
          </a:p>
          <a:p>
            <a:pPr marL="0">
              <a:lnSpc>
                <a:spcPct val="14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endParaRPr lang="ru-RU" sz="1600" dirty="0">
              <a:latin typeface="Tahoma" pitchFamily="32" charset="0"/>
            </a:endParaRPr>
          </a:p>
          <a:p>
            <a:pPr marL="0">
              <a:lnSpc>
                <a:spcPct val="14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r>
              <a:rPr lang="ru-RU" sz="1600" dirty="0" smtClean="0">
                <a:latin typeface="Tahoma" pitchFamily="32" charset="0"/>
              </a:rPr>
              <a:t>Наиболее правильный подход – попытаться воссоздать похожий характер нагрузки в близкой по смыслу конфигурации на тестовом оборудовании. </a:t>
            </a:r>
            <a:br>
              <a:rPr lang="ru-RU" sz="1600" dirty="0" smtClean="0">
                <a:latin typeface="Tahoma" pitchFamily="32" charset="0"/>
              </a:rPr>
            </a:br>
            <a:endParaRPr lang="ru-RU" sz="1600" dirty="0" smtClean="0">
              <a:latin typeface="Tahoma" pitchFamily="32" charset="0"/>
            </a:endParaRPr>
          </a:p>
          <a:p>
            <a:pPr marL="0">
              <a:lnSpc>
                <a:spcPct val="140000"/>
              </a:lnSpc>
              <a:spcAft>
                <a:spcPts val="0"/>
              </a:spcAft>
              <a:buFont typeface="Times New Roman" pitchFamily="16" charset="0"/>
              <a:buAutoNum type="arabicParenR"/>
              <a:defRPr/>
            </a:pPr>
            <a:r>
              <a:rPr lang="ru-RU" sz="1600" dirty="0" smtClean="0">
                <a:latin typeface="Tahoma" pitchFamily="32" charset="0"/>
              </a:rPr>
              <a:t>Где взять оборудование? Можно обратится в Центр Инноваций </a:t>
            </a:r>
            <a:r>
              <a:rPr lang="en-US" sz="1600" dirty="0" smtClean="0">
                <a:latin typeface="Tahoma" pitchFamily="32" charset="0"/>
              </a:rPr>
              <a:t>IBM</a:t>
            </a:r>
            <a:r>
              <a:rPr lang="ru-RU" sz="1600" dirty="0" smtClean="0">
                <a:latin typeface="Tahoma" pitchFamily="32" charset="0"/>
              </a:rPr>
              <a:t>, где бесплатно будет выделен тестовый стенд требуемой конфигурации с различными СУБД.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ru-RU" sz="1600" dirty="0" smtClean="0"/>
          </a:p>
          <a:p>
            <a:pPr marL="0" indent="0">
              <a:spcAft>
                <a:spcPts val="0"/>
              </a:spcAft>
              <a:defRPr/>
            </a:pPr>
            <a:endParaRPr lang="ru-RU" dirty="0"/>
          </a:p>
          <a:p>
            <a:pPr marL="0" indent="0">
              <a:spcAft>
                <a:spcPts val="0"/>
              </a:spcAft>
              <a:defRPr/>
            </a:pPr>
            <a:endParaRPr lang="ru-RU" dirty="0" smtClean="0"/>
          </a:p>
          <a:p>
            <a:pPr marL="0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0200"/>
            <a:ext cx="34274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START EVENT 201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INFOSTART EVENT 2012</Template>
  <TotalTime>1</TotalTime>
  <Words>690</Words>
  <Application>Microsoft Office PowerPoint</Application>
  <PresentationFormat>Произвольный</PresentationFormat>
  <Paragraphs>152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Tahoma</vt:lpstr>
      <vt:lpstr>Courier New</vt:lpstr>
      <vt:lpstr>Wingdings</vt:lpstr>
      <vt:lpstr>INFOSTART EVENT 2012</vt:lpstr>
      <vt:lpstr>1_Тема Office</vt:lpstr>
      <vt:lpstr>Презентация PowerPoint</vt:lpstr>
      <vt:lpstr>КЛЮЧЕВЫЕ ЭТАПЫ  ВНЕДРЕНИЯ КОРПОРАТИВНОЙ СИСТЕМЫ</vt:lpstr>
      <vt:lpstr>МАНИФЕСТ ГИБКОЙ РАЗРАБОТКИ</vt:lpstr>
      <vt:lpstr>ИТЕРАЦИОННАЯ РАЗРАБОТКА</vt:lpstr>
      <vt:lpstr>ИТЕРАЦИОННАЯ РАЗРАБОТКА</vt:lpstr>
      <vt:lpstr>ИТЕРАЦИОННАЯ РАЗРАБОТКА</vt:lpstr>
      <vt:lpstr>АНАЛИЗ ФУНКЦИОНАЛЬНЫХ ТРЕБОВАНИЙ</vt:lpstr>
      <vt:lpstr>АНАЛИЗ ФУНКЦИОНАЛЬНЫХ ТРЕБОВАНИЙ</vt:lpstr>
      <vt:lpstr>ВЫБОР ОБОРУДОВАНИЯ</vt:lpstr>
      <vt:lpstr>ЦЕНТР ИННОВАЦИЙ IBM</vt:lpstr>
      <vt:lpstr>РАЗРАБОТКА ПРОТОТИПА</vt:lpstr>
      <vt:lpstr>ФУНКЦИОНАЛЬНОЕ ТЕСТИРОВАНИЕ</vt:lpstr>
      <vt:lpstr>РАЗРАБОТКА ПРОТОТИПА</vt:lpstr>
      <vt:lpstr>РАЗРАБОТКА ПРОТОТИПА</vt:lpstr>
      <vt:lpstr>РЕГИСТРАЦИЯ ОШИБОК ПЛАТФОРМЫ В 1С</vt:lpstr>
      <vt:lpstr>ЗАПУСК В ПРОМЫШЛЕННУЮ ЭКСПЛУАТАЦИЮ</vt:lpstr>
      <vt:lpstr>СЕРВИС АВТОУСТАНОВКИ ПЛАТФОРМЫ 1С 8.2</vt:lpstr>
      <vt:lpstr>СОПРОВОЖДЕНИЕ СИСТЕМЫ</vt:lpstr>
      <vt:lpstr>СИСТЕМА УПРАВЛЕНИЯ ИНЦИДЕНТАМИ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Pyatakova</dc:creator>
  <cp:lastModifiedBy>Irina Pyatakova</cp:lastModifiedBy>
  <cp:revision>1</cp:revision>
  <cp:lastPrinted>2012-11-14T15:06:07Z</cp:lastPrinted>
  <dcterms:created xsi:type="dcterms:W3CDTF">2012-11-14T15:42:52Z</dcterms:created>
  <dcterms:modified xsi:type="dcterms:W3CDTF">2012-11-14T15:43:54Z</dcterms:modified>
</cp:coreProperties>
</file>