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81" r:id="rId2"/>
    <p:sldId id="315" r:id="rId3"/>
    <p:sldId id="283" r:id="rId4"/>
    <p:sldId id="297" r:id="rId5"/>
    <p:sldId id="301" r:id="rId6"/>
    <p:sldId id="304" r:id="rId7"/>
    <p:sldId id="310" r:id="rId8"/>
    <p:sldId id="302" r:id="rId9"/>
    <p:sldId id="314" r:id="rId10"/>
    <p:sldId id="298" r:id="rId11"/>
    <p:sldId id="300" r:id="rId12"/>
    <p:sldId id="311" r:id="rId13"/>
    <p:sldId id="312" r:id="rId14"/>
    <p:sldId id="313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82" r:id="rId25"/>
    <p:sldId id="316" r:id="rId26"/>
    <p:sldId id="264" r:id="rId27"/>
    <p:sldId id="265" r:id="rId28"/>
    <p:sldId id="266" r:id="rId29"/>
    <p:sldId id="267" r:id="rId30"/>
    <p:sldId id="268" r:id="rId31"/>
    <p:sldId id="269" r:id="rId32"/>
    <p:sldId id="270" r:id="rId33"/>
    <p:sldId id="271" r:id="rId34"/>
    <p:sldId id="272" r:id="rId35"/>
    <p:sldId id="273" r:id="rId36"/>
    <p:sldId id="274" r:id="rId37"/>
    <p:sldId id="275" r:id="rId38"/>
    <p:sldId id="276" r:id="rId39"/>
    <p:sldId id="277" r:id="rId40"/>
    <p:sldId id="278" r:id="rId41"/>
    <p:sldId id="279" r:id="rId42"/>
    <p:sldId id="280" r:id="rId43"/>
    <p:sldId id="317" r:id="rId44"/>
    <p:sldId id="306" r:id="rId45"/>
    <p:sldId id="263" r:id="rId46"/>
  </p:sldIdLst>
  <p:sldSz cx="9144000" cy="6858000" type="screen4x3"/>
  <p:notesSz cx="6858000" cy="9144000"/>
  <p:defaultTextStyle>
    <a:defPPr>
      <a:defRPr lang="ru-RU"/>
    </a:defPPr>
    <a:lvl1pPr marL="0" algn="l" defTabSz="85965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29827" algn="l" defTabSz="85965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59654" algn="l" defTabSz="85965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289481" algn="l" defTabSz="85965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719308" algn="l" defTabSz="85965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149135" algn="l" defTabSz="85965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578962" algn="l" defTabSz="85965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008789" algn="l" defTabSz="85965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438616" algn="l" defTabSz="85965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43" autoAdjust="0"/>
    <p:restoredTop sz="94684" autoAdjust="0"/>
  </p:normalViewPr>
  <p:slideViewPr>
    <p:cSldViewPr>
      <p:cViewPr varScale="1">
        <p:scale>
          <a:sx n="71" d="100"/>
          <a:sy n="71" d="100"/>
        </p:scale>
        <p:origin x="-98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73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5C9F1-CD0F-4690-AD9B-6A77FE91B692}" type="datetimeFigureOut">
              <a:rPr lang="ru-RU" smtClean="0"/>
              <a:t>14.11.2012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2B6E15-63AF-4326-A068-D5AEA0DC29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556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596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29827" algn="l" defTabSz="8596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859654" algn="l" defTabSz="8596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289481" algn="l" defTabSz="8596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719308" algn="l" defTabSz="8596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149135" algn="l" defTabSz="8596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578962" algn="l" defTabSz="8596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008789" algn="l" defTabSz="8596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438616" algn="l" defTabSz="8596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B6E15-63AF-4326-A068-D5AEA0DC29B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071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7DAA1A-4F67-4968-90AD-8ECD06B2F6E4}" type="slidenum">
              <a:rPr lang="ru-RU"/>
              <a:pPr/>
              <a:t>23</a:t>
            </a:fld>
            <a:endParaRPr lang="ru-RU"/>
          </a:p>
        </p:txBody>
      </p:sp>
      <p:sp>
        <p:nvSpPr>
          <p:cNvPr id="152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52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9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9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9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19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49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789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08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38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98BED-B4A4-48A5-AEC9-A86CDEB533BB}" type="datetimeFigureOut">
              <a:rPr lang="ru-RU" smtClean="0"/>
              <a:t>14.11.2012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8F7B-9CAE-4317-B0E4-B8E22972E1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685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50732" indent="-250732">
              <a:defRPr/>
            </a:lvl1pPr>
            <a:lvl2pPr marL="507435" indent="-256702">
              <a:defRPr sz="2700"/>
            </a:lvl2pPr>
            <a:lvl3pPr marL="758167" indent="-250732">
              <a:defRPr sz="2200"/>
            </a:lvl3pPr>
            <a:lvl4pPr marL="1007407" indent="-249240">
              <a:defRPr sz="1900"/>
            </a:lvl4pPr>
            <a:lvl5pPr marL="1180532" indent="-173125">
              <a:buFont typeface="Arial" pitchFamily="34" charset="0"/>
              <a:buChar char="•"/>
              <a:defRPr sz="17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B2ABF-0935-4D61-B2E9-4356F2108A17}" type="datetimeFigureOut">
              <a:rPr lang="ru-RU"/>
              <a:pPr>
                <a:defRPr/>
              </a:pPr>
              <a:t>14.11.2012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6AF6D-B74E-4F61-AFB8-8B5DB90EF0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986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98BED-B4A4-48A5-AEC9-A86CDEB533BB}" type="datetimeFigureOut">
              <a:rPr lang="ru-RU" smtClean="0"/>
              <a:t>14.11.2012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8F7B-9CAE-4317-B0E4-B8E22972E16E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Текст 2"/>
          <p:cNvSpPr>
            <a:spLocks noGrp="1"/>
          </p:cNvSpPr>
          <p:nvPr>
            <p:ph idx="1"/>
          </p:nvPr>
        </p:nvSpPr>
        <p:spPr>
          <a:xfrm>
            <a:off x="457200" y="1700809"/>
            <a:ext cx="8229600" cy="4425355"/>
          </a:xfrm>
          <a:prstGeom prst="rect">
            <a:avLst/>
          </a:prstGeom>
        </p:spPr>
        <p:txBody>
          <a:bodyPr vert="horz" lIns="85966" tIns="42982" rIns="85966" bIns="42982" rtlCol="0">
            <a:normAutofit/>
          </a:bodyPr>
          <a:lstStyle>
            <a:lvl1pPr>
              <a:lnSpc>
                <a:spcPct val="80000"/>
              </a:lnSpc>
              <a:spcBef>
                <a:spcPts val="1200"/>
              </a:spcBef>
              <a:defRPr/>
            </a:lvl1pPr>
            <a:lvl2pPr>
              <a:lnSpc>
                <a:spcPct val="80000"/>
              </a:lnSpc>
              <a:spcBef>
                <a:spcPts val="1200"/>
              </a:spcBef>
              <a:defRPr/>
            </a:lvl2pPr>
            <a:lvl3pPr>
              <a:lnSpc>
                <a:spcPct val="80000"/>
              </a:lnSpc>
              <a:spcBef>
                <a:spcPts val="1200"/>
              </a:spcBef>
              <a:defRPr/>
            </a:lvl3pPr>
            <a:lvl4pPr>
              <a:lnSpc>
                <a:spcPct val="80000"/>
              </a:lnSpc>
              <a:spcBef>
                <a:spcPts val="1200"/>
              </a:spcBef>
              <a:defRPr/>
            </a:lvl4pPr>
            <a:lvl5pPr>
              <a:lnSpc>
                <a:spcPct val="80000"/>
              </a:lnSpc>
              <a:spcBef>
                <a:spcPts val="12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633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3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2982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596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8948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1930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4913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57896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00878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43861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98BED-B4A4-48A5-AEC9-A86CDEB533BB}" type="datetimeFigureOut">
              <a:rPr lang="ru-RU" smtClean="0"/>
              <a:t>14.11.2012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8F7B-9CAE-4317-B0E4-B8E22972E1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224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98BED-B4A4-48A5-AEC9-A86CDEB533BB}" type="datetimeFigureOut">
              <a:rPr lang="ru-RU" smtClean="0"/>
              <a:t>14.11.2012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8F7B-9CAE-4317-B0E4-B8E22972E1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747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9827" indent="0">
              <a:buNone/>
              <a:defRPr sz="1900" b="1"/>
            </a:lvl2pPr>
            <a:lvl3pPr marL="859654" indent="0">
              <a:buNone/>
              <a:defRPr sz="1700" b="1"/>
            </a:lvl3pPr>
            <a:lvl4pPr marL="1289481" indent="0">
              <a:buNone/>
              <a:defRPr sz="1500" b="1"/>
            </a:lvl4pPr>
            <a:lvl5pPr marL="1719308" indent="0">
              <a:buNone/>
              <a:defRPr sz="1500" b="1"/>
            </a:lvl5pPr>
            <a:lvl6pPr marL="2149135" indent="0">
              <a:buNone/>
              <a:defRPr sz="1500" b="1"/>
            </a:lvl6pPr>
            <a:lvl7pPr marL="2578962" indent="0">
              <a:buNone/>
              <a:defRPr sz="1500" b="1"/>
            </a:lvl7pPr>
            <a:lvl8pPr marL="3008789" indent="0">
              <a:buNone/>
              <a:defRPr sz="1500" b="1"/>
            </a:lvl8pPr>
            <a:lvl9pPr marL="3438616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5"/>
            <a:ext cx="4041775" cy="63976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9827" indent="0">
              <a:buNone/>
              <a:defRPr sz="1900" b="1"/>
            </a:lvl2pPr>
            <a:lvl3pPr marL="859654" indent="0">
              <a:buNone/>
              <a:defRPr sz="1700" b="1"/>
            </a:lvl3pPr>
            <a:lvl4pPr marL="1289481" indent="0">
              <a:buNone/>
              <a:defRPr sz="1500" b="1"/>
            </a:lvl4pPr>
            <a:lvl5pPr marL="1719308" indent="0">
              <a:buNone/>
              <a:defRPr sz="1500" b="1"/>
            </a:lvl5pPr>
            <a:lvl6pPr marL="2149135" indent="0">
              <a:buNone/>
              <a:defRPr sz="1500" b="1"/>
            </a:lvl6pPr>
            <a:lvl7pPr marL="2578962" indent="0">
              <a:buNone/>
              <a:defRPr sz="1500" b="1"/>
            </a:lvl7pPr>
            <a:lvl8pPr marL="3008789" indent="0">
              <a:buNone/>
              <a:defRPr sz="1500" b="1"/>
            </a:lvl8pPr>
            <a:lvl9pPr marL="3438616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98BED-B4A4-48A5-AEC9-A86CDEB533BB}" type="datetimeFigureOut">
              <a:rPr lang="ru-RU" smtClean="0"/>
              <a:t>14.11.2012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8F7B-9CAE-4317-B0E4-B8E22972E1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451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98BED-B4A4-48A5-AEC9-A86CDEB533BB}" type="datetimeFigureOut">
              <a:rPr lang="ru-RU" smtClean="0"/>
              <a:t>14.11.2012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8F7B-9CAE-4317-B0E4-B8E22972E1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364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98BED-B4A4-48A5-AEC9-A86CDEB533BB}" type="datetimeFigureOut">
              <a:rPr lang="ru-RU" smtClean="0"/>
              <a:t>14.11.2012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8F7B-9CAE-4317-B0E4-B8E22972E1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716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51"/>
            <a:ext cx="3008313" cy="1162051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4"/>
            <a:ext cx="5111750" cy="5853113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4"/>
            <a:ext cx="3008313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29827" indent="0">
              <a:buNone/>
              <a:defRPr sz="1200"/>
            </a:lvl2pPr>
            <a:lvl3pPr marL="859654" indent="0">
              <a:buNone/>
              <a:defRPr sz="900"/>
            </a:lvl3pPr>
            <a:lvl4pPr marL="1289481" indent="0">
              <a:buNone/>
              <a:defRPr sz="800"/>
            </a:lvl4pPr>
            <a:lvl5pPr marL="1719308" indent="0">
              <a:buNone/>
              <a:defRPr sz="800"/>
            </a:lvl5pPr>
            <a:lvl6pPr marL="2149135" indent="0">
              <a:buNone/>
              <a:defRPr sz="800"/>
            </a:lvl6pPr>
            <a:lvl7pPr marL="2578962" indent="0">
              <a:buNone/>
              <a:defRPr sz="800"/>
            </a:lvl7pPr>
            <a:lvl8pPr marL="3008789" indent="0">
              <a:buNone/>
              <a:defRPr sz="800"/>
            </a:lvl8pPr>
            <a:lvl9pPr marL="3438616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98BED-B4A4-48A5-AEC9-A86CDEB533BB}" type="datetimeFigureOut">
              <a:rPr lang="ru-RU" smtClean="0"/>
              <a:t>14.11.2012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8F7B-9CAE-4317-B0E4-B8E22972E1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952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29827" indent="0">
              <a:buNone/>
              <a:defRPr sz="2700"/>
            </a:lvl2pPr>
            <a:lvl3pPr marL="859654" indent="0">
              <a:buNone/>
              <a:defRPr sz="2200"/>
            </a:lvl3pPr>
            <a:lvl4pPr marL="1289481" indent="0">
              <a:buNone/>
              <a:defRPr sz="1900"/>
            </a:lvl4pPr>
            <a:lvl5pPr marL="1719308" indent="0">
              <a:buNone/>
              <a:defRPr sz="1900"/>
            </a:lvl5pPr>
            <a:lvl6pPr marL="2149135" indent="0">
              <a:buNone/>
              <a:defRPr sz="1900"/>
            </a:lvl6pPr>
            <a:lvl7pPr marL="2578962" indent="0">
              <a:buNone/>
              <a:defRPr sz="1900"/>
            </a:lvl7pPr>
            <a:lvl8pPr marL="3008789" indent="0">
              <a:buNone/>
              <a:defRPr sz="1900"/>
            </a:lvl8pPr>
            <a:lvl9pPr marL="3438616" indent="0">
              <a:buNone/>
              <a:defRPr sz="19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300"/>
            </a:lvl1pPr>
            <a:lvl2pPr marL="429827" indent="0">
              <a:buNone/>
              <a:defRPr sz="1200"/>
            </a:lvl2pPr>
            <a:lvl3pPr marL="859654" indent="0">
              <a:buNone/>
              <a:defRPr sz="900"/>
            </a:lvl3pPr>
            <a:lvl4pPr marL="1289481" indent="0">
              <a:buNone/>
              <a:defRPr sz="800"/>
            </a:lvl4pPr>
            <a:lvl5pPr marL="1719308" indent="0">
              <a:buNone/>
              <a:defRPr sz="800"/>
            </a:lvl5pPr>
            <a:lvl6pPr marL="2149135" indent="0">
              <a:buNone/>
              <a:defRPr sz="800"/>
            </a:lvl6pPr>
            <a:lvl7pPr marL="2578962" indent="0">
              <a:buNone/>
              <a:defRPr sz="800"/>
            </a:lvl7pPr>
            <a:lvl8pPr marL="3008789" indent="0">
              <a:buNone/>
              <a:defRPr sz="800"/>
            </a:lvl8pPr>
            <a:lvl9pPr marL="3438616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98BED-B4A4-48A5-AEC9-A86CDEB533BB}" type="datetimeFigureOut">
              <a:rPr lang="ru-RU" smtClean="0"/>
              <a:t>14.11.2012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8F7B-9CAE-4317-B0E4-B8E22972E1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273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l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3"/>
            <a:ext cx="8229600" cy="720080"/>
          </a:xfrm>
          <a:prstGeom prst="rect">
            <a:avLst/>
          </a:prstGeom>
        </p:spPr>
        <p:txBody>
          <a:bodyPr vert="horz" lIns="85966" tIns="42982" rIns="85966" bIns="42982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00809"/>
            <a:ext cx="8229600" cy="4425355"/>
          </a:xfrm>
          <a:prstGeom prst="rect">
            <a:avLst/>
          </a:prstGeom>
        </p:spPr>
        <p:txBody>
          <a:bodyPr vert="horz" lIns="85966" tIns="42982" rIns="85966" bIns="42982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85966" tIns="42982" rIns="85966" bIns="4298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98BED-B4A4-48A5-AEC9-A86CDEB533BB}" type="datetimeFigureOut">
              <a:rPr lang="ru-RU" smtClean="0"/>
              <a:t>14.11.2012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85966" tIns="42982" rIns="85966" bIns="4298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85966" tIns="42982" rIns="85966" bIns="4298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38F7B-9CAE-4317-B0E4-B8E22972E1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989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</p:sldLayoutIdLst>
  <p:timing>
    <p:tnLst>
      <p:par>
        <p:cTn id="1" dur="indefinite" restart="never" nodeType="tmRoot"/>
      </p:par>
    </p:tnLst>
  </p:timing>
  <p:txStyles>
    <p:titleStyle>
      <a:lvl1pPr algn="ctr" defTabSz="859654" rtl="0" eaLnBrk="1" latinLnBrk="0" hangingPunct="1">
        <a:spcBef>
          <a:spcPct val="0"/>
        </a:spcBef>
        <a:buNone/>
        <a:defRPr sz="4200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50732" indent="-250732" algn="l" defTabSz="859654" rtl="0" eaLnBrk="1" latinLnBrk="0" hangingPunct="1">
        <a:spcBef>
          <a:spcPts val="752"/>
        </a:spcBef>
        <a:buFont typeface="Arial" pitchFamily="34" charset="0"/>
        <a:buChar char="•"/>
        <a:defRPr sz="3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510420" indent="-259687" algn="l" defTabSz="859654" rtl="0" eaLnBrk="1" latinLnBrk="0" hangingPunct="1">
        <a:spcBef>
          <a:spcPts val="752"/>
        </a:spcBef>
        <a:buFont typeface="Arial" pitchFamily="34" charset="0"/>
        <a:buChar char="◦"/>
        <a:defRPr sz="27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761152" indent="-250732" algn="l" defTabSz="859654" rtl="0" eaLnBrk="1" latinLnBrk="0" hangingPunct="1">
        <a:spcBef>
          <a:spcPts val="752"/>
        </a:spcBef>
        <a:buFont typeface="Arial" pitchFamily="34" charset="0"/>
        <a:buChar char="•"/>
        <a:defRPr sz="2200" kern="1200">
          <a:solidFill>
            <a:srgbClr val="00B0F0"/>
          </a:solidFill>
          <a:latin typeface="+mn-lt"/>
          <a:ea typeface="+mn-ea"/>
          <a:cs typeface="+mn-cs"/>
        </a:defRPr>
      </a:lvl3pPr>
      <a:lvl4pPr marL="1011885" indent="-250732" algn="l" defTabSz="859654" rtl="0" eaLnBrk="1" latinLnBrk="0" hangingPunct="1">
        <a:spcBef>
          <a:spcPts val="752"/>
        </a:spcBef>
        <a:buFont typeface="Arial" pitchFamily="34" charset="0"/>
        <a:buChar char="◦"/>
        <a:defRPr sz="19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1262617" indent="-250732" algn="l" defTabSz="859654" rtl="0" eaLnBrk="1" latinLnBrk="0" hangingPunct="1">
        <a:spcBef>
          <a:spcPts val="752"/>
        </a:spcBef>
        <a:buFont typeface="Arial" pitchFamily="34" charset="0"/>
        <a:buChar char="-"/>
        <a:defRPr sz="19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364049" indent="-214914" algn="l" defTabSz="859654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93876" indent="-214914" algn="l" defTabSz="859654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23703" indent="-214914" algn="l" defTabSz="859654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530" indent="-214914" algn="l" defTabSz="859654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596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9827" algn="l" defTabSz="8596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59654" algn="l" defTabSz="8596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89481" algn="l" defTabSz="8596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19308" algn="l" defTabSz="8596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49135" algn="l" defTabSz="8596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78962" algn="l" defTabSz="8596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08789" algn="l" defTabSz="8596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38616" algn="l" defTabSz="8596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ail.1cbit.ru/owa/redir.aspx?C=USWwkni21EqQGFNs6wVRn6cMIOQEls8I_PWDp_l21T-R3F4u7-I2gLYcktWblY6UtRY3cgZdHFU.&amp;URL=http://%d0%b4%d0%b5%d0%bb%d0%b0%d0%b5%d0%bc%d0%bf%d1%80%d0%be%d0%b5%d0%ba%d1%82%d1%8b.%d1%80%d1%8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ru/yandsearch?text=%D0%BA%D0%BE%D1%80%D0%BE%D0%B1%D0%BA%D0%B8&amp;img_url=images.reklama.com.ua/2010-10-26/578081/photos0-800x600.jpeg&amp;pos=22&amp;rpt=simage" TargetMode="Externa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3&amp;text=%D0%BA%D0%BB%D1%8E%D1%88%D0%BA%D0%B8%20%D0%B4%D0%BB%D1%8F%20%D0%B3%D0%BE%D0%BB%D1%8C%D1%84%D0%B0&amp;img_url=img30.360buyimg.com/jgsq-productsoa/g4/M01/03/0D/rBEGFU-iJTsIAAAAAAnTac5JQokAAAqtgHbrZgACdOB427.png&amp;pos=91&amp;rpt=simage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395539" y="908721"/>
            <a:ext cx="8496943" cy="309634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Совмещение</a:t>
            </a:r>
            <a:br>
              <a:rPr lang="ru-RU" dirty="0" smtClean="0"/>
            </a:br>
            <a:r>
              <a:rPr lang="ru-RU" dirty="0" smtClean="0"/>
              <a:t>целей проекта </a:t>
            </a:r>
            <a:r>
              <a:rPr lang="ru-RU" dirty="0"/>
              <a:t>внедрения </a:t>
            </a:r>
            <a:r>
              <a:rPr lang="ru-RU" dirty="0" smtClean="0"/>
              <a:t>КИС</a:t>
            </a:r>
            <a:br>
              <a:rPr lang="ru-RU" dirty="0" smtClean="0"/>
            </a:br>
            <a:r>
              <a:rPr lang="ru-RU" dirty="0" smtClean="0"/>
              <a:t>с </a:t>
            </a:r>
            <a:r>
              <a:rPr lang="ru-RU" dirty="0"/>
              <a:t>целями бизнеса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400" dirty="0" smtClean="0"/>
              <a:t>Особенности </a:t>
            </a:r>
            <a:r>
              <a:rPr lang="ru-RU" sz="3400" dirty="0"/>
              <a:t>автоматизации бизнес-процессов </a:t>
            </a:r>
            <a:r>
              <a:rPr lang="ru-RU" sz="3400" dirty="0" smtClean="0"/>
              <a:t>на крупных </a:t>
            </a:r>
            <a:r>
              <a:rPr lang="ru-RU" sz="3400" dirty="0"/>
              <a:t>производственных предприятиях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4280520"/>
            <a:ext cx="5018439" cy="1740767"/>
          </a:xfrm>
        </p:spPr>
        <p:txBody>
          <a:bodyPr>
            <a:normAutofit lnSpcReduction="10000"/>
          </a:bodyPr>
          <a:lstStyle/>
          <a:p>
            <a:pPr algn="l" eaLnBrk="1" hangingPunct="1">
              <a:defRPr/>
            </a:pPr>
            <a:r>
              <a:rPr lang="ru-RU" sz="1900" dirty="0" err="1">
                <a:solidFill>
                  <a:srgbClr val="0070C0"/>
                </a:solidFill>
              </a:rPr>
              <a:t>Брегадзе</a:t>
            </a:r>
            <a:r>
              <a:rPr lang="ru-RU" sz="1900" dirty="0">
                <a:solidFill>
                  <a:srgbClr val="0070C0"/>
                </a:solidFill>
              </a:rPr>
              <a:t> Михаил</a:t>
            </a:r>
          </a:p>
          <a:p>
            <a:pPr algn="l">
              <a:defRPr/>
            </a:pPr>
            <a:r>
              <a:rPr lang="ru-RU" sz="1900" dirty="0">
                <a:solidFill>
                  <a:srgbClr val="0070C0"/>
                </a:solidFill>
              </a:rPr>
              <a:t>Руководитель </a:t>
            </a:r>
            <a:r>
              <a:rPr lang="ru-RU" sz="1900" dirty="0" smtClean="0">
                <a:solidFill>
                  <a:srgbClr val="0070C0"/>
                </a:solidFill>
              </a:rPr>
              <a:t>проектов</a:t>
            </a:r>
            <a:br>
              <a:rPr lang="ru-RU" sz="1900" dirty="0" smtClean="0">
                <a:solidFill>
                  <a:srgbClr val="0070C0"/>
                </a:solidFill>
              </a:rPr>
            </a:br>
            <a:r>
              <a:rPr lang="ru-RU" sz="1800" dirty="0">
                <a:solidFill>
                  <a:srgbClr val="0070C0"/>
                </a:solidFill>
              </a:rPr>
              <a:t>Офис "м. </a:t>
            </a:r>
            <a:r>
              <a:rPr lang="ru-RU" sz="1800" dirty="0" err="1">
                <a:solidFill>
                  <a:srgbClr val="0070C0"/>
                </a:solidFill>
              </a:rPr>
              <a:t>Савеловская</a:t>
            </a:r>
            <a:r>
              <a:rPr lang="ru-RU" sz="1800" dirty="0">
                <a:solidFill>
                  <a:srgbClr val="0070C0"/>
                </a:solidFill>
              </a:rPr>
              <a:t>" (</a:t>
            </a:r>
            <a:r>
              <a:rPr lang="ru-RU" sz="1800" dirty="0" smtClean="0">
                <a:solidFill>
                  <a:srgbClr val="0070C0"/>
                </a:solidFill>
              </a:rPr>
              <a:t>Москва)</a:t>
            </a:r>
          </a:p>
          <a:p>
            <a:pPr algn="l">
              <a:defRPr/>
            </a:pPr>
            <a:r>
              <a:rPr lang="ru-RU" sz="1800" dirty="0">
                <a:solidFill>
                  <a:srgbClr val="0070C0"/>
                </a:solidFill>
              </a:rPr>
              <a:t>Компания Первый БИТ (1С:Бухучет и Торговля)</a:t>
            </a:r>
            <a:endParaRPr lang="ru-RU" sz="1800" dirty="0" smtClean="0">
              <a:solidFill>
                <a:srgbClr val="0070C0"/>
              </a:solidFill>
            </a:endParaRPr>
          </a:p>
          <a:p>
            <a:pPr algn="l">
              <a:defRPr/>
            </a:pPr>
            <a:r>
              <a:rPr lang="ru-RU" sz="1800" dirty="0" smtClean="0">
                <a:solidFill>
                  <a:srgbClr val="0070C0"/>
                </a:solidFill>
                <a:hlinkClick r:id="rId3" action="ppaction://hlinkfile"/>
              </a:rPr>
              <a:t>http</a:t>
            </a:r>
            <a:r>
              <a:rPr lang="ru-RU" sz="1800" dirty="0">
                <a:solidFill>
                  <a:srgbClr val="0070C0"/>
                </a:solidFill>
                <a:hlinkClick r:id="rId3" action="ppaction://hlinkfile"/>
              </a:rPr>
              <a:t>://</a:t>
            </a:r>
            <a:r>
              <a:rPr lang="ru-RU" sz="1800" dirty="0" smtClean="0">
                <a:solidFill>
                  <a:srgbClr val="0070C0"/>
                </a:solidFill>
                <a:hlinkClick r:id="rId3" action="ppaction://hlinkfile"/>
              </a:rPr>
              <a:t>делаемпроекты.рф</a:t>
            </a:r>
            <a:endParaRPr lang="ru-RU" sz="19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31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1"/>
            <a:ext cx="8229600" cy="720080"/>
          </a:xfrm>
        </p:spPr>
        <p:txBody>
          <a:bodyPr>
            <a:noAutofit/>
          </a:bodyPr>
          <a:lstStyle/>
          <a:p>
            <a:pPr algn="l"/>
            <a:r>
              <a:rPr lang="ru-RU" sz="3000" dirty="0"/>
              <a:t>Особенности внедрения на крупных производственных предприятиях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3"/>
            <a:ext cx="8229600" cy="4104456"/>
          </a:xfrm>
        </p:spPr>
        <p:txBody>
          <a:bodyPr>
            <a:noAutofit/>
          </a:bodyPr>
          <a:lstStyle/>
          <a:p>
            <a:r>
              <a:rPr lang="ru-RU" sz="2200" dirty="0"/>
              <a:t>Модель функционирования системы</a:t>
            </a:r>
          </a:p>
          <a:p>
            <a:pPr lvl="1"/>
            <a:r>
              <a:rPr lang="ru-RU" sz="1900" dirty="0"/>
              <a:t>Громоздкая организационная структура</a:t>
            </a:r>
          </a:p>
          <a:p>
            <a:pPr lvl="1"/>
            <a:r>
              <a:rPr lang="ru-RU" sz="1900" dirty="0"/>
              <a:t>Большая вариативность бизнес-процессов  </a:t>
            </a:r>
          </a:p>
          <a:p>
            <a:pPr lvl="1"/>
            <a:r>
              <a:rPr lang="ru-RU" sz="1900" dirty="0"/>
              <a:t>Отсутствие или неактуальность описания бизнес-процессов</a:t>
            </a:r>
          </a:p>
          <a:p>
            <a:pPr lvl="1"/>
            <a:r>
              <a:rPr lang="ru-RU" sz="1900" dirty="0"/>
              <a:t>Как правило, устаревшие методики учета, разработанные с учетом уже несуществующих ограничений</a:t>
            </a:r>
          </a:p>
          <a:p>
            <a:pPr lvl="1"/>
            <a:r>
              <a:rPr lang="ru-RU" sz="1900" dirty="0"/>
              <a:t>Большое количество ключевых пользователей</a:t>
            </a:r>
          </a:p>
          <a:p>
            <a:pPr lvl="1"/>
            <a:r>
              <a:rPr lang="ru-RU" sz="1900" dirty="0"/>
              <a:t>«Избыточный бюрократизм» процедур согласования</a:t>
            </a:r>
            <a:endParaRPr lang="en-US" sz="1900" dirty="0"/>
          </a:p>
          <a:p>
            <a:pPr lvl="1"/>
            <a:r>
              <a:rPr lang="ru-RU" sz="1900" dirty="0"/>
              <a:t>Низкий уровень подготовки будущих пользователей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1772817"/>
            <a:ext cx="8352928" cy="3528392"/>
          </a:xfrm>
          <a:prstGeom prst="roundRect">
            <a:avLst/>
          </a:prstGeom>
          <a:solidFill>
            <a:srgbClr val="33CC33">
              <a:alpha val="20000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966" tIns="42982" rIns="85966" bIns="42982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92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95536" y="1844824"/>
            <a:ext cx="7920880" cy="1872208"/>
          </a:xfrm>
          <a:prstGeom prst="roundRect">
            <a:avLst/>
          </a:prstGeom>
          <a:solidFill>
            <a:schemeClr val="accent1">
              <a:lumMod val="40000"/>
              <a:lumOff val="6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966" tIns="42982" rIns="85966" bIns="42982"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536" y="3878464"/>
            <a:ext cx="7920880" cy="1944216"/>
          </a:xfrm>
          <a:prstGeom prst="roundRect">
            <a:avLst/>
          </a:prstGeom>
          <a:solidFill>
            <a:srgbClr val="C00000">
              <a:alpha val="2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966" tIns="42982" rIns="85966" bIns="42982"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1"/>
            <a:ext cx="8229600" cy="720080"/>
          </a:xfrm>
        </p:spPr>
        <p:txBody>
          <a:bodyPr>
            <a:noAutofit/>
          </a:bodyPr>
          <a:lstStyle/>
          <a:p>
            <a:pPr algn="l"/>
            <a:r>
              <a:rPr lang="ru-RU" sz="3000" dirty="0"/>
              <a:t>Особенности внедрения на крупных производственных предприятиях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5"/>
            <a:ext cx="8229600" cy="4209331"/>
          </a:xfrm>
        </p:spPr>
        <p:txBody>
          <a:bodyPr>
            <a:normAutofit/>
          </a:bodyPr>
          <a:lstStyle/>
          <a:p>
            <a:r>
              <a:rPr lang="ru-RU" sz="2200" dirty="0"/>
              <a:t>Программное обеспечение с требуемой функциональностью</a:t>
            </a:r>
          </a:p>
          <a:p>
            <a:pPr lvl="1"/>
            <a:r>
              <a:rPr lang="ru-RU" sz="1900" dirty="0"/>
              <a:t>Требования к быстродействию с большим количеством активных пользователей и «слабым» аппаратным обеспечением</a:t>
            </a:r>
          </a:p>
          <a:p>
            <a:pPr lvl="1"/>
            <a:r>
              <a:rPr lang="ru-RU" sz="1900" dirty="0" smtClean="0"/>
              <a:t>Специальные  роли и интерфейсы, обработчики событий</a:t>
            </a:r>
          </a:p>
          <a:p>
            <a:pPr lvl="1"/>
            <a:r>
              <a:rPr lang="ru-RU" sz="1900" dirty="0" smtClean="0"/>
              <a:t>Обработки выявления явных ошибок ввода данных</a:t>
            </a:r>
            <a:br>
              <a:rPr lang="ru-RU" sz="1900" dirty="0" smtClean="0"/>
            </a:br>
            <a:endParaRPr lang="ru-RU" sz="1900" dirty="0"/>
          </a:p>
          <a:p>
            <a:r>
              <a:rPr lang="ru-RU" sz="2200" dirty="0"/>
              <a:t>Начальное заполнение </a:t>
            </a:r>
            <a:r>
              <a:rPr lang="ru-RU" sz="2200" dirty="0" smtClean="0"/>
              <a:t>баз </a:t>
            </a:r>
            <a:r>
              <a:rPr lang="ru-RU" sz="2200" dirty="0"/>
              <a:t>данных</a:t>
            </a:r>
          </a:p>
          <a:p>
            <a:pPr lvl="1"/>
            <a:r>
              <a:rPr lang="ru-RU" sz="1900" dirty="0"/>
              <a:t>«Бардак» в большом объеме начальных данных</a:t>
            </a:r>
          </a:p>
          <a:p>
            <a:pPr lvl="1"/>
            <a:r>
              <a:rPr lang="ru-RU" sz="1900" dirty="0"/>
              <a:t>Необходимость </a:t>
            </a:r>
            <a:r>
              <a:rPr lang="ru-RU" sz="1900" b="1" dirty="0"/>
              <a:t>ре</a:t>
            </a:r>
            <a:r>
              <a:rPr lang="ru-RU" sz="1900" dirty="0"/>
              <a:t>организации справочника «Номенклатуры»</a:t>
            </a:r>
          </a:p>
          <a:p>
            <a:pPr lvl="1"/>
            <a:r>
              <a:rPr lang="ru-RU" sz="1900" dirty="0"/>
              <a:t>Отсутствие в электронном </a:t>
            </a:r>
            <a:r>
              <a:rPr lang="ru-RU" sz="1900" dirty="0" smtClean="0"/>
              <a:t>виде</a:t>
            </a:r>
            <a:br>
              <a:rPr lang="ru-RU" sz="1900" dirty="0" smtClean="0"/>
            </a:br>
            <a:r>
              <a:rPr lang="ru-RU" sz="1900" dirty="0" smtClean="0"/>
              <a:t>конструкторско-технологических </a:t>
            </a:r>
            <a:r>
              <a:rPr lang="ru-RU" sz="1900" dirty="0"/>
              <a:t>данных</a:t>
            </a:r>
          </a:p>
        </p:txBody>
      </p:sp>
    </p:spTree>
    <p:extLst>
      <p:ext uri="{BB962C8B-B14F-4D97-AF65-F5344CB8AC3E}">
        <p14:creationId xmlns:p14="http://schemas.microsoft.com/office/powerpoint/2010/main" val="139538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Формула качества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9"/>
            <a:ext cx="8229600" cy="4392487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Эмпирическая формула субъективной оценки качества </a:t>
            </a:r>
            <a:r>
              <a:rPr lang="ru-RU" dirty="0"/>
              <a:t>проекта</a:t>
            </a:r>
            <a:r>
              <a:rPr lang="ru-RU" dirty="0" smtClean="0"/>
              <a:t>:</a:t>
            </a:r>
            <a:br>
              <a:rPr lang="ru-RU" dirty="0" smtClean="0"/>
            </a:br>
            <a:endParaRPr lang="ru-RU" dirty="0" smtClean="0"/>
          </a:p>
          <a:p>
            <a:pPr lvl="1"/>
            <a:r>
              <a:rPr lang="en-US" sz="3800" dirty="0" smtClean="0"/>
              <a:t>Q</a:t>
            </a:r>
            <a:r>
              <a:rPr lang="ru-RU" sz="3800" dirty="0" smtClean="0"/>
              <a:t> = </a:t>
            </a:r>
            <a:r>
              <a:rPr lang="ru-RU" sz="3800" u="sng" dirty="0" smtClean="0">
                <a:solidFill>
                  <a:srgbClr val="00B050"/>
                </a:solidFill>
              </a:rPr>
              <a:t>Финальные ощущения</a:t>
            </a:r>
            <a:r>
              <a:rPr lang="ru-RU" sz="3800" dirty="0" smtClean="0"/>
              <a:t> </a:t>
            </a:r>
            <a:r>
              <a:rPr lang="ru-RU" sz="3200" dirty="0" smtClean="0"/>
              <a:t>МИНУС</a:t>
            </a:r>
            <a:r>
              <a:rPr lang="ru-RU" sz="3800" dirty="0" smtClean="0"/>
              <a:t> </a:t>
            </a:r>
            <a:r>
              <a:rPr lang="ru-RU" sz="3800" u="sng" dirty="0" smtClean="0">
                <a:solidFill>
                  <a:srgbClr val="FF0000"/>
                </a:solidFill>
              </a:rPr>
              <a:t>Исходные ожидания</a:t>
            </a:r>
            <a:r>
              <a:rPr lang="ru-RU" sz="3800" u="sng" dirty="0" smtClean="0"/>
              <a:t/>
            </a:r>
            <a:br>
              <a:rPr lang="ru-RU" sz="3800" u="sng" dirty="0" smtClean="0"/>
            </a:br>
            <a:endParaRPr lang="ru-RU" sz="4300" u="sng" dirty="0" smtClean="0"/>
          </a:p>
          <a:p>
            <a:r>
              <a:rPr lang="ru-RU" dirty="0" smtClean="0"/>
              <a:t>Как </a:t>
            </a:r>
            <a:r>
              <a:rPr lang="ru-RU" dirty="0"/>
              <a:t>сделать качество &gt; 0</a:t>
            </a:r>
            <a:r>
              <a:rPr lang="ru-RU" dirty="0" smtClean="0"/>
              <a:t>?</a:t>
            </a:r>
            <a:r>
              <a:rPr lang="en-US" dirty="0" smtClean="0"/>
              <a:t> </a:t>
            </a:r>
            <a:r>
              <a:rPr lang="ru-RU" dirty="0" smtClean="0"/>
              <a:t>За </a:t>
            </a:r>
            <a:r>
              <a:rPr lang="ru-RU" dirty="0"/>
              <a:t>счет двух составляющих:</a:t>
            </a:r>
          </a:p>
          <a:p>
            <a:pPr marL="765083" lvl="1" indent="-514350">
              <a:buFont typeface="+mj-lt"/>
              <a:buAutoNum type="arabicPeriod"/>
            </a:pPr>
            <a:r>
              <a:rPr lang="ru-RU" dirty="0" smtClean="0"/>
              <a:t>Предыдущий </a:t>
            </a:r>
            <a:r>
              <a:rPr lang="ru-RU" dirty="0"/>
              <a:t>опыт</a:t>
            </a:r>
          </a:p>
          <a:p>
            <a:pPr marL="765083" lvl="1" indent="-514350">
              <a:buFont typeface="+mj-lt"/>
              <a:buAutoNum type="arabicPeriod"/>
            </a:pPr>
            <a:r>
              <a:rPr lang="ru-RU" dirty="0" smtClean="0"/>
              <a:t>Понимание </a:t>
            </a:r>
            <a:r>
              <a:rPr lang="ru-RU" dirty="0"/>
              <a:t>целей бизнеса и способов их </a:t>
            </a:r>
            <a:r>
              <a:rPr lang="ru-RU" dirty="0" smtClean="0"/>
              <a:t>достижения</a:t>
            </a:r>
            <a:br>
              <a:rPr lang="ru-RU" dirty="0" smtClean="0"/>
            </a:br>
            <a:endParaRPr lang="ru-RU" dirty="0"/>
          </a:p>
          <a:p>
            <a:r>
              <a:rPr lang="ru-RU" dirty="0" smtClean="0"/>
              <a:t>Помогают нам дать </a:t>
            </a:r>
            <a:r>
              <a:rPr lang="ru-RU" dirty="0"/>
              <a:t>заказчику нечто большее, чем </a:t>
            </a:r>
            <a:r>
              <a:rPr lang="ru-RU" dirty="0" smtClean="0"/>
              <a:t>внедренную КИС</a:t>
            </a:r>
          </a:p>
          <a:p>
            <a:pPr lvl="1"/>
            <a:r>
              <a:rPr lang="ru-RU" sz="2900" u="sng" dirty="0" smtClean="0"/>
              <a:t>синхронизацию </a:t>
            </a:r>
            <a:r>
              <a:rPr lang="ru-RU" sz="2900" u="sng" dirty="0"/>
              <a:t>целей проекта с целями </a:t>
            </a:r>
            <a:r>
              <a:rPr lang="ru-RU" sz="2900" u="sng" dirty="0" smtClean="0"/>
              <a:t>бизнеса</a:t>
            </a:r>
            <a:endParaRPr lang="ru-RU" u="sng" dirty="0" smtClean="0"/>
          </a:p>
          <a:p>
            <a:pPr lvl="2"/>
            <a:r>
              <a:rPr lang="ru-RU" sz="2600" dirty="0" smtClean="0"/>
              <a:t>Что обеспечивает </a:t>
            </a:r>
            <a:r>
              <a:rPr lang="ru-RU" sz="2600" u="sng" dirty="0" smtClean="0"/>
              <a:t>Финальные ощущения</a:t>
            </a:r>
            <a:r>
              <a:rPr lang="ru-RU" sz="2600" dirty="0" smtClean="0"/>
              <a:t> </a:t>
            </a:r>
            <a:r>
              <a:rPr lang="ru-RU" sz="2600" dirty="0"/>
              <a:t>выше </a:t>
            </a:r>
            <a:r>
              <a:rPr lang="ru-RU" sz="2600" u="sng" dirty="0" smtClean="0"/>
              <a:t>Исходных ожиданий</a:t>
            </a:r>
            <a:endParaRPr lang="ru-RU" dirty="0"/>
          </a:p>
          <a:p>
            <a:r>
              <a:rPr lang="ru-RU" u="sng" dirty="0">
                <a:solidFill>
                  <a:srgbClr val="00B050"/>
                </a:solidFill>
              </a:rPr>
              <a:t>Довольный</a:t>
            </a:r>
            <a:r>
              <a:rPr lang="ru-RU" dirty="0"/>
              <a:t> клиент </a:t>
            </a:r>
            <a:r>
              <a:rPr lang="ru-RU" dirty="0">
                <a:solidFill>
                  <a:srgbClr val="00B050"/>
                </a:solidFill>
              </a:rPr>
              <a:t>приведет</a:t>
            </a:r>
            <a:r>
              <a:rPr lang="ru-RU" dirty="0"/>
              <a:t> нам </a:t>
            </a:r>
            <a:r>
              <a:rPr lang="ru-RU" dirty="0">
                <a:solidFill>
                  <a:srgbClr val="00B050"/>
                </a:solidFill>
              </a:rPr>
              <a:t>5</a:t>
            </a:r>
            <a:r>
              <a:rPr lang="ru-RU" dirty="0"/>
              <a:t> новых клиентов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u="sng" dirty="0" smtClean="0">
                <a:solidFill>
                  <a:srgbClr val="FF0000"/>
                </a:solidFill>
              </a:rPr>
              <a:t>недовольный</a:t>
            </a:r>
            <a:r>
              <a:rPr lang="ru-RU" dirty="0" smtClean="0"/>
              <a:t> </a:t>
            </a:r>
            <a:r>
              <a:rPr lang="ru-RU" dirty="0">
                <a:solidFill>
                  <a:srgbClr val="FF0000"/>
                </a:solidFill>
              </a:rPr>
              <a:t>уведет</a:t>
            </a:r>
            <a:r>
              <a:rPr lang="ru-RU" dirty="0"/>
              <a:t> у нас </a:t>
            </a:r>
            <a:r>
              <a:rPr lang="ru-RU" dirty="0">
                <a:solidFill>
                  <a:srgbClr val="FF0000"/>
                </a:solidFill>
              </a:rPr>
              <a:t>20</a:t>
            </a:r>
            <a:r>
              <a:rPr lang="ru-RU" dirty="0"/>
              <a:t> </a:t>
            </a:r>
            <a:r>
              <a:rPr lang="ru-RU" dirty="0" smtClean="0"/>
              <a:t>клиентов</a:t>
            </a:r>
            <a:endParaRPr lang="en-US" dirty="0" smtClean="0"/>
          </a:p>
          <a:p>
            <a:pPr lvl="1"/>
            <a:r>
              <a:rPr lang="ru-RU" dirty="0" smtClean="0"/>
              <a:t>Граница </a:t>
            </a:r>
            <a:r>
              <a:rPr lang="ru-RU" dirty="0"/>
              <a:t>очень зыбкая, одно неловкое </a:t>
            </a:r>
            <a:r>
              <a:rPr lang="ru-RU" dirty="0" smtClean="0"/>
              <a:t>движение</a:t>
            </a:r>
            <a:br>
              <a:rPr lang="ru-RU" dirty="0" smtClean="0"/>
            </a:br>
            <a:r>
              <a:rPr lang="ru-RU" dirty="0" smtClean="0"/>
              <a:t>и </a:t>
            </a:r>
            <a:r>
              <a:rPr lang="ru-RU" dirty="0"/>
              <a:t>ситуация может выйти из под </a:t>
            </a:r>
            <a:r>
              <a:rPr lang="ru-RU" dirty="0" smtClean="0"/>
              <a:t>контроля</a:t>
            </a:r>
            <a:endParaRPr lang="ru-RU" dirty="0"/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552" y="1988840"/>
            <a:ext cx="7920880" cy="7200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22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8" presetClass="emph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260"/>
                            </p:stCondLst>
                            <p:childTnLst>
                              <p:par>
                                <p:cTn id="32" presetID="18" presetClass="emph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8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8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58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58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708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Увеличение прибыли, как цель бизнеса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ru-RU" dirty="0" smtClean="0"/>
              <a:t>Обеспечение роста объема продаж (увеличение </a:t>
            </a:r>
            <a:r>
              <a:rPr lang="ru-RU" dirty="0" smtClean="0">
                <a:solidFill>
                  <a:srgbClr val="00B050"/>
                </a:solidFill>
              </a:rPr>
              <a:t>доходов</a:t>
            </a:r>
            <a:r>
              <a:rPr lang="ru-RU" dirty="0" smtClean="0"/>
              <a:t>)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ru-RU" dirty="0" smtClean="0"/>
              <a:t>Подъем уровня сбыта до уровня спроса</a:t>
            </a:r>
            <a:br>
              <a:rPr lang="ru-RU" dirty="0" smtClean="0"/>
            </a:br>
            <a:r>
              <a:rPr lang="ru-RU" sz="2600" dirty="0" smtClean="0"/>
              <a:t>(когда не можем продать столько, сколько хотят купить)</a:t>
            </a:r>
            <a:endParaRPr lang="ru-RU" dirty="0" smtClean="0"/>
          </a:p>
          <a:p>
            <a:pPr lvl="2">
              <a:lnSpc>
                <a:spcPct val="100000"/>
              </a:lnSpc>
              <a:spcBef>
                <a:spcPts val="800"/>
              </a:spcBef>
            </a:pPr>
            <a:r>
              <a:rPr lang="ru-RU" dirty="0" smtClean="0"/>
              <a:t>Увеличение скорости обслуживания клиентов</a:t>
            </a:r>
          </a:p>
          <a:p>
            <a:pPr lvl="2">
              <a:lnSpc>
                <a:spcPct val="100000"/>
              </a:lnSpc>
              <a:spcBef>
                <a:spcPts val="800"/>
              </a:spcBef>
            </a:pPr>
            <a:r>
              <a:rPr lang="ru-RU" dirty="0" smtClean="0"/>
              <a:t>Увеличение производительности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ru-RU" dirty="0" smtClean="0"/>
              <a:t>Стимулирование спроса</a:t>
            </a:r>
            <a:r>
              <a:rPr lang="ru-RU" sz="2600" dirty="0" smtClean="0"/>
              <a:t> (захват рынка, расширение «своей доли»)</a:t>
            </a:r>
            <a:endParaRPr lang="ru-RU" dirty="0" smtClean="0"/>
          </a:p>
          <a:p>
            <a:pPr lvl="2">
              <a:lnSpc>
                <a:spcPct val="100000"/>
              </a:lnSpc>
              <a:spcBef>
                <a:spcPts val="800"/>
              </a:spcBef>
            </a:pPr>
            <a:r>
              <a:rPr lang="ru-RU" dirty="0" smtClean="0"/>
              <a:t>Повышение качества обслуживания (удобство, срок исполнения)</a:t>
            </a:r>
          </a:p>
          <a:p>
            <a:pPr lvl="2">
              <a:lnSpc>
                <a:spcPct val="100000"/>
              </a:lnSpc>
              <a:spcBef>
                <a:spcPts val="800"/>
              </a:spcBef>
            </a:pPr>
            <a:r>
              <a:rPr lang="ru-RU" dirty="0" smtClean="0"/>
              <a:t>Улучшение потребительских свойств продукции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ru-RU" dirty="0" smtClean="0"/>
              <a:t>Сокращение операционных издержек (снижение </a:t>
            </a:r>
            <a:r>
              <a:rPr lang="ru-RU" dirty="0" smtClean="0">
                <a:solidFill>
                  <a:srgbClr val="FF0000"/>
                </a:solidFill>
              </a:rPr>
              <a:t>расходов</a:t>
            </a:r>
            <a:r>
              <a:rPr lang="ru-RU" dirty="0" smtClean="0"/>
              <a:t>)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ru-RU" dirty="0" smtClean="0"/>
              <a:t>Снизить уровень запасов и НЗП</a:t>
            </a:r>
            <a:br>
              <a:rPr lang="ru-RU" dirty="0" smtClean="0"/>
            </a:br>
            <a:r>
              <a:rPr lang="ru-RU" sz="2600" dirty="0" smtClean="0"/>
              <a:t>(уменьшить объем связанных денег)</a:t>
            </a:r>
            <a:endParaRPr lang="ru-RU" dirty="0" smtClean="0"/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ru-RU" dirty="0" smtClean="0"/>
              <a:t>Снизить стоимость приобретения материалов</a:t>
            </a:r>
            <a:br>
              <a:rPr lang="ru-RU" dirty="0" smtClean="0"/>
            </a:br>
            <a:r>
              <a:rPr lang="ru-RU" dirty="0" smtClean="0"/>
              <a:t>(закупки, доставки)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227984" y="116632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dirty="0" smtClean="0"/>
              <a:t>Понимание целей бизнеса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81908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1988840"/>
            <a:ext cx="7772400" cy="1866131"/>
          </a:xfrm>
        </p:spPr>
        <p:txBody>
          <a:bodyPr>
            <a:normAutofit/>
          </a:bodyPr>
          <a:lstStyle/>
          <a:p>
            <a:pPr algn="ctr"/>
            <a:r>
              <a:rPr lang="ru-RU" cap="none" dirty="0" smtClean="0"/>
              <a:t>Как </a:t>
            </a:r>
            <a:r>
              <a:rPr lang="ru-RU" cap="none" dirty="0"/>
              <a:t>внедрение </a:t>
            </a:r>
            <a:r>
              <a:rPr lang="ru-RU" cap="none" dirty="0" smtClean="0"/>
              <a:t>КИС</a:t>
            </a:r>
            <a:br>
              <a:rPr lang="ru-RU" cap="none" dirty="0" smtClean="0"/>
            </a:br>
            <a:r>
              <a:rPr lang="ru-RU" cap="none" dirty="0" smtClean="0"/>
              <a:t> может помочь владельцам бизнеса увеличить прибыль?</a:t>
            </a:r>
            <a:endParaRPr lang="ru-RU" cap="none" dirty="0"/>
          </a:p>
        </p:txBody>
      </p:sp>
    </p:spTree>
    <p:extLst>
      <p:ext uri="{BB962C8B-B14F-4D97-AF65-F5344CB8AC3E}">
        <p14:creationId xmlns:p14="http://schemas.microsoft.com/office/powerpoint/2010/main" val="3012530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3200" dirty="0" smtClean="0"/>
              <a:t>Эффекты в результате внедрения </a:t>
            </a:r>
            <a:r>
              <a:rPr lang="en-US" sz="3200" dirty="0" smtClean="0"/>
              <a:t>ERP</a:t>
            </a:r>
            <a:r>
              <a:rPr lang="ru-RU" sz="3200" dirty="0" smtClean="0"/>
              <a:t>-системы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у менеджмента предприятия появляются новые </a:t>
            </a:r>
            <a:r>
              <a:rPr lang="ru-RU" sz="2800" i="1" u="sng" dirty="0" smtClean="0"/>
              <a:t>более совершенные инструменты</a:t>
            </a:r>
          </a:p>
          <a:p>
            <a:pPr lvl="1"/>
            <a:r>
              <a:rPr lang="ru-RU" sz="2400" dirty="0" smtClean="0"/>
              <a:t>позволяющие, кроме прочего,</a:t>
            </a:r>
            <a:endParaRPr lang="ru-RU" dirty="0" smtClean="0"/>
          </a:p>
          <a:p>
            <a:pPr lvl="2"/>
            <a:r>
              <a:rPr lang="ru-RU" dirty="0" smtClean="0"/>
              <a:t>снижать </a:t>
            </a:r>
            <a:r>
              <a:rPr lang="ru-RU" dirty="0" smtClean="0">
                <a:solidFill>
                  <a:srgbClr val="FF0000"/>
                </a:solidFill>
              </a:rPr>
              <a:t>издержки</a:t>
            </a:r>
          </a:p>
          <a:p>
            <a:pPr lvl="2"/>
            <a:r>
              <a:rPr lang="ru-RU" dirty="0" smtClean="0"/>
              <a:t>находить и частично </a:t>
            </a:r>
            <a:r>
              <a:rPr lang="ru-RU" u="sng" dirty="0" smtClean="0"/>
              <a:t>устранять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узкие места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(всего производственно-торгового предприятия в целом)</a:t>
            </a:r>
            <a:endParaRPr lang="ru-RU" dirty="0" smtClean="0"/>
          </a:p>
          <a:p>
            <a:pPr lvl="2"/>
            <a:r>
              <a:rPr lang="ru-RU" b="1" dirty="0" smtClean="0">
                <a:solidFill>
                  <a:srgbClr val="00B050"/>
                </a:solidFill>
              </a:rPr>
              <a:t>оптимизировать</a:t>
            </a:r>
            <a:r>
              <a:rPr lang="ru-RU" dirty="0" smtClean="0"/>
              <a:t> бизнес-процессы</a:t>
            </a:r>
          </a:p>
          <a:p>
            <a:pPr lvl="1"/>
            <a:r>
              <a:rPr lang="ru-RU" sz="2400" dirty="0" smtClean="0"/>
              <a:t>повышая тем самым итоговую пропускную способность (применительно к получаемой прибыли)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6664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720080"/>
          </a:xfrm>
        </p:spPr>
        <p:txBody>
          <a:bodyPr>
            <a:normAutofit/>
          </a:bodyPr>
          <a:lstStyle/>
          <a:p>
            <a:pPr algn="l"/>
            <a:r>
              <a:rPr lang="ru-RU" sz="3200" dirty="0">
                <a:solidFill>
                  <a:srgbClr val="4F81BD">
                    <a:lumMod val="50000"/>
                  </a:srgbClr>
                </a:solidFill>
              </a:rPr>
              <a:t>Начальные эффекты внедрения </a:t>
            </a:r>
            <a:r>
              <a:rPr lang="en-US" sz="3200" dirty="0">
                <a:solidFill>
                  <a:srgbClr val="4F81BD">
                    <a:lumMod val="50000"/>
                  </a:srgbClr>
                </a:solidFill>
              </a:rPr>
              <a:t>ERP</a:t>
            </a:r>
            <a:r>
              <a:rPr lang="ru-RU" sz="3200" dirty="0">
                <a:solidFill>
                  <a:srgbClr val="4F81BD">
                    <a:lumMod val="50000"/>
                  </a:srgbClr>
                </a:solidFill>
              </a:rPr>
              <a:t>-системы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7"/>
            <a:ext cx="8229600" cy="4032448"/>
          </a:xfrm>
        </p:spPr>
        <p:txBody>
          <a:bodyPr>
            <a:normAutofit/>
          </a:bodyPr>
          <a:lstStyle/>
          <a:p>
            <a:r>
              <a:rPr lang="ru-RU" sz="2700" dirty="0" smtClean="0"/>
              <a:t>позволяет</a:t>
            </a:r>
            <a:r>
              <a:rPr lang="ru-RU" sz="1700" dirty="0" smtClean="0"/>
              <a:t>, в первую очередь, </a:t>
            </a:r>
            <a:r>
              <a:rPr lang="ru-RU" sz="2200" u="sng" dirty="0" smtClean="0"/>
              <a:t>устранить</a:t>
            </a:r>
            <a:r>
              <a:rPr lang="ru-RU" sz="2700" dirty="0" smtClean="0"/>
              <a:t> </a:t>
            </a:r>
            <a:r>
              <a:rPr lang="ru-RU" sz="2700" dirty="0" smtClean="0">
                <a:solidFill>
                  <a:srgbClr val="FF0000"/>
                </a:solidFill>
              </a:rPr>
              <a:t>узкие места</a:t>
            </a:r>
            <a:r>
              <a:rPr lang="ru-RU" sz="1900" dirty="0" smtClean="0"/>
              <a:t>, обусловленные </a:t>
            </a:r>
            <a:r>
              <a:rPr lang="ru-RU" sz="2200" dirty="0" smtClean="0"/>
              <a:t>низкой скоростью </a:t>
            </a:r>
            <a:r>
              <a:rPr lang="ru-RU" sz="2700" dirty="0" smtClean="0"/>
              <a:t>обработки данных</a:t>
            </a:r>
          </a:p>
          <a:p>
            <a:pPr lvl="1"/>
            <a:r>
              <a:rPr lang="ru-RU" sz="1900" dirty="0" smtClean="0"/>
              <a:t>Т.е. </a:t>
            </a:r>
            <a:r>
              <a:rPr lang="ru-RU" sz="1900" u="sng" dirty="0" smtClean="0"/>
              <a:t>повышается пропускная способность</a:t>
            </a:r>
            <a:r>
              <a:rPr lang="ru-RU" sz="1900" dirty="0" smtClean="0"/>
              <a:t> персонала,</a:t>
            </a:r>
            <a:br>
              <a:rPr lang="ru-RU" sz="1900" dirty="0" smtClean="0"/>
            </a:br>
            <a:r>
              <a:rPr lang="ru-RU" sz="1800" dirty="0" smtClean="0"/>
              <a:t>при выполнении следующих действий</a:t>
            </a:r>
            <a:endParaRPr lang="ru-RU" sz="2200" dirty="0" smtClean="0"/>
          </a:p>
          <a:p>
            <a:pPr lvl="2"/>
            <a:r>
              <a:rPr lang="ru-RU" sz="1900" u="sng" dirty="0" smtClean="0"/>
              <a:t>первичная регистрация</a:t>
            </a:r>
            <a:r>
              <a:rPr lang="ru-RU" sz="1900" dirty="0" smtClean="0"/>
              <a:t> данных</a:t>
            </a:r>
          </a:p>
          <a:p>
            <a:pPr lvl="2"/>
            <a:r>
              <a:rPr lang="ru-RU" sz="1900" u="sng" dirty="0" smtClean="0"/>
              <a:t>компоновка и анализ</a:t>
            </a:r>
            <a:r>
              <a:rPr lang="ru-RU" sz="1900" dirty="0" smtClean="0"/>
              <a:t> данных для принятия решений</a:t>
            </a:r>
            <a:br>
              <a:rPr lang="ru-RU" sz="1900" dirty="0" smtClean="0"/>
            </a:br>
            <a:r>
              <a:rPr lang="ru-RU" sz="1900" dirty="0" smtClean="0"/>
              <a:t>в ключевых точках бизнес-процессов</a:t>
            </a:r>
          </a:p>
          <a:p>
            <a:pPr lvl="1"/>
            <a:r>
              <a:rPr lang="ru-RU" sz="1900" dirty="0" smtClean="0"/>
              <a:t>Исключаются потери времени на повторный ввод  данных</a:t>
            </a:r>
          </a:p>
          <a:p>
            <a:r>
              <a:rPr lang="ru-RU" sz="2400" dirty="0" smtClean="0"/>
              <a:t>Снижает вероятность ошибок в учете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000" dirty="0" smtClean="0"/>
              <a:t>и в итоге связанные с ними потери, как минимум, времени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052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680520"/>
          </a:xfrm>
        </p:spPr>
        <p:txBody>
          <a:bodyPr>
            <a:noAutofit/>
          </a:bodyPr>
          <a:lstStyle/>
          <a:p>
            <a:r>
              <a:rPr lang="ru-RU" sz="2800" dirty="0"/>
              <a:t>Для иных видов </a:t>
            </a:r>
            <a:r>
              <a:rPr lang="ru-RU" sz="2800" dirty="0">
                <a:solidFill>
                  <a:srgbClr val="FF0000"/>
                </a:solidFill>
              </a:rPr>
              <a:t>узких мест</a:t>
            </a:r>
            <a:r>
              <a:rPr lang="ru-RU" sz="2800" dirty="0"/>
              <a:t>, </a:t>
            </a:r>
            <a:r>
              <a:rPr lang="ru-RU" sz="2400" dirty="0"/>
              <a:t>ограничивающих общую пропускную способность предприятия</a:t>
            </a:r>
            <a:endParaRPr lang="ru-RU" sz="2800" dirty="0"/>
          </a:p>
          <a:p>
            <a:pPr lvl="1"/>
            <a:r>
              <a:rPr lang="ru-RU" sz="2400" u="sng" dirty="0"/>
              <a:t>предоставляет</a:t>
            </a:r>
            <a:r>
              <a:rPr lang="ru-RU" sz="2400" dirty="0"/>
              <a:t> более удобные </a:t>
            </a:r>
            <a:r>
              <a:rPr lang="ru-RU" sz="2400" i="1" dirty="0"/>
              <a:t>инструменты</a:t>
            </a:r>
            <a:r>
              <a:rPr lang="ru-RU" sz="2400" dirty="0"/>
              <a:t> </a:t>
            </a:r>
            <a:r>
              <a:rPr lang="ru-RU" sz="2400" u="sng" dirty="0"/>
              <a:t>выявления</a:t>
            </a:r>
            <a:r>
              <a:rPr lang="ru-RU" sz="2400" dirty="0"/>
              <a:t> и поиска возможных путей </a:t>
            </a:r>
            <a:r>
              <a:rPr lang="ru-RU" sz="2400" u="sng" dirty="0"/>
              <a:t>устранения</a:t>
            </a:r>
          </a:p>
          <a:p>
            <a:pPr lvl="2"/>
            <a:r>
              <a:rPr lang="ru-RU" sz="2000" dirty="0"/>
              <a:t>увеличение доступности и производительности мощностей</a:t>
            </a:r>
          </a:p>
          <a:p>
            <a:pPr lvl="2"/>
            <a:r>
              <a:rPr lang="ru-RU" sz="2000" dirty="0"/>
              <a:t>стимулирование спроса (маркетинг</a:t>
            </a:r>
            <a:r>
              <a:rPr lang="ru-RU" sz="2000" dirty="0" smtClean="0"/>
              <a:t>) и </a:t>
            </a:r>
            <a:r>
              <a:rPr lang="ru-RU" sz="2000" dirty="0"/>
              <a:t>т.д.</a:t>
            </a:r>
          </a:p>
          <a:p>
            <a:r>
              <a:rPr lang="ru-RU" sz="2400" u="sng" dirty="0" smtClean="0"/>
              <a:t>Обеспечивает</a:t>
            </a:r>
            <a:r>
              <a:rPr lang="ru-RU" sz="2400" dirty="0" smtClean="0"/>
              <a:t> </a:t>
            </a:r>
            <a:r>
              <a:rPr lang="ru-RU" sz="2400" dirty="0">
                <a:solidFill>
                  <a:srgbClr val="00B050"/>
                </a:solidFill>
              </a:rPr>
              <a:t>новый качественный</a:t>
            </a:r>
            <a:r>
              <a:rPr lang="ru-RU" sz="2400" dirty="0"/>
              <a:t> </a:t>
            </a:r>
            <a:r>
              <a:rPr lang="ru-RU" sz="2400" u="sng" dirty="0"/>
              <a:t>уровень </a:t>
            </a:r>
            <a:r>
              <a:rPr lang="ru-RU" sz="2400" u="sng" dirty="0" smtClean="0"/>
              <a:t>управления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(</a:t>
            </a:r>
            <a:r>
              <a:rPr lang="ru-RU" sz="2400" dirty="0"/>
              <a:t>планирования и </a:t>
            </a:r>
            <a:r>
              <a:rPr lang="ru-RU" sz="2400" dirty="0" smtClean="0"/>
              <a:t>анализа при принятии </a:t>
            </a:r>
            <a:r>
              <a:rPr lang="ru-RU" sz="2400" dirty="0"/>
              <a:t>решений)</a:t>
            </a:r>
          </a:p>
          <a:p>
            <a:pPr lvl="1"/>
            <a:r>
              <a:rPr lang="ru-RU" sz="2000" dirty="0"/>
              <a:t>за счет автоматизированной </a:t>
            </a:r>
            <a:r>
              <a:rPr lang="ru-RU" sz="2000" dirty="0" smtClean="0"/>
              <a:t>обработки</a:t>
            </a:r>
            <a:br>
              <a:rPr lang="ru-RU" sz="2000" dirty="0" smtClean="0"/>
            </a:br>
            <a:r>
              <a:rPr lang="ru-RU" sz="2000" u="sng" dirty="0" smtClean="0"/>
              <a:t>достоверных</a:t>
            </a:r>
            <a:r>
              <a:rPr lang="ru-RU" sz="2000" dirty="0" smtClean="0"/>
              <a:t>, </a:t>
            </a:r>
            <a:r>
              <a:rPr lang="ru-RU" sz="2000" u="sng" dirty="0" smtClean="0"/>
              <a:t>полных</a:t>
            </a:r>
            <a:r>
              <a:rPr lang="ru-RU" sz="2000" dirty="0" smtClean="0"/>
              <a:t> </a:t>
            </a:r>
            <a:r>
              <a:rPr lang="ru-RU" sz="2000" dirty="0"/>
              <a:t>и </a:t>
            </a:r>
            <a:r>
              <a:rPr lang="ru-RU" sz="2000" u="sng" dirty="0"/>
              <a:t>актуальных</a:t>
            </a:r>
            <a:r>
              <a:rPr lang="ru-RU" sz="2000" dirty="0"/>
              <a:t> </a:t>
            </a:r>
            <a:r>
              <a:rPr lang="ru-RU" sz="2000" dirty="0" smtClean="0"/>
              <a:t>данных</a:t>
            </a:r>
            <a:br>
              <a:rPr lang="ru-RU" sz="2000" dirty="0" smtClean="0"/>
            </a:br>
            <a:r>
              <a:rPr lang="ru-RU" sz="2000" dirty="0" smtClean="0"/>
              <a:t>о текущем состоянии </a:t>
            </a:r>
            <a:r>
              <a:rPr lang="ru-RU" sz="2000" dirty="0"/>
              <a:t>всех процессов</a:t>
            </a:r>
            <a:endParaRPr lang="ru-RU" sz="250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363272" cy="576064"/>
          </a:xfrm>
        </p:spPr>
        <p:txBody>
          <a:bodyPr>
            <a:noAutofit/>
          </a:bodyPr>
          <a:lstStyle/>
          <a:p>
            <a:pPr algn="l"/>
            <a:r>
              <a:rPr lang="ru-RU" sz="3200" dirty="0">
                <a:solidFill>
                  <a:srgbClr val="4F81BD">
                    <a:lumMod val="50000"/>
                  </a:srgbClr>
                </a:solidFill>
              </a:rPr>
              <a:t>Дальнейшие эффекты внедрения </a:t>
            </a:r>
            <a:r>
              <a:rPr lang="en-US" sz="3200" dirty="0">
                <a:solidFill>
                  <a:srgbClr val="4F81BD">
                    <a:lumMod val="50000"/>
                  </a:srgbClr>
                </a:solidFill>
              </a:rPr>
              <a:t>ERP</a:t>
            </a:r>
            <a:r>
              <a:rPr lang="ru-RU" sz="3200" dirty="0">
                <a:solidFill>
                  <a:srgbClr val="4F81BD">
                    <a:lumMod val="50000"/>
                  </a:srgbClr>
                </a:solidFill>
              </a:rPr>
              <a:t>-системы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57282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248472"/>
          </a:xfrm>
        </p:spPr>
        <p:txBody>
          <a:bodyPr>
            <a:normAutofit/>
          </a:bodyPr>
          <a:lstStyle/>
          <a:p>
            <a:r>
              <a:rPr lang="ru-RU" sz="2200" dirty="0" smtClean="0"/>
              <a:t>снижение объема складских запасов</a:t>
            </a:r>
          </a:p>
          <a:p>
            <a:r>
              <a:rPr lang="ru-RU" sz="2200" dirty="0" smtClean="0"/>
              <a:t>сокращение дебиторской задолженности</a:t>
            </a:r>
          </a:p>
          <a:p>
            <a:r>
              <a:rPr lang="ru-RU" sz="2200" dirty="0" smtClean="0"/>
              <a:t>оптимизация последовательности выполнения</a:t>
            </a:r>
            <a:br>
              <a:rPr lang="ru-RU" sz="2200" dirty="0" smtClean="0"/>
            </a:br>
            <a:r>
              <a:rPr lang="ru-RU" sz="2200" dirty="0" smtClean="0"/>
              <a:t>технологических </a:t>
            </a:r>
            <a:r>
              <a:rPr lang="ru-RU" sz="2200" dirty="0"/>
              <a:t>операций в производстве</a:t>
            </a:r>
          </a:p>
          <a:p>
            <a:pPr lvl="1"/>
            <a:r>
              <a:rPr lang="ru-RU" sz="2000" dirty="0"/>
              <a:t>с целью минимизировать </a:t>
            </a:r>
            <a:r>
              <a:rPr lang="ru-RU" sz="2000" dirty="0" smtClean="0"/>
              <a:t>потери, связанные с</a:t>
            </a:r>
            <a:endParaRPr lang="ru-RU" sz="2000" dirty="0"/>
          </a:p>
          <a:p>
            <a:pPr lvl="2"/>
            <a:r>
              <a:rPr lang="ru-RU" sz="1800" dirty="0" smtClean="0"/>
              <a:t>переналадкой </a:t>
            </a:r>
            <a:r>
              <a:rPr lang="ru-RU" sz="1800" dirty="0"/>
              <a:t>оборудования</a:t>
            </a:r>
          </a:p>
          <a:p>
            <a:pPr lvl="2"/>
            <a:r>
              <a:rPr lang="ru-RU" sz="1800" dirty="0" smtClean="0"/>
              <a:t>вынужденными простоями</a:t>
            </a:r>
            <a:endParaRPr lang="ru-RU" sz="1800" dirty="0"/>
          </a:p>
          <a:p>
            <a:pPr lvl="1"/>
            <a:r>
              <a:rPr lang="ru-RU" sz="2000" dirty="0"/>
              <a:t>а также по возможности улучшить другие </a:t>
            </a:r>
            <a:r>
              <a:rPr lang="ru-RU" sz="2000" dirty="0" smtClean="0"/>
              <a:t>показатели</a:t>
            </a:r>
            <a:br>
              <a:rPr lang="ru-RU" sz="2000" dirty="0" smtClean="0"/>
            </a:br>
            <a:r>
              <a:rPr lang="ru-RU" sz="2000" dirty="0" smtClean="0"/>
              <a:t>эффективности производства</a:t>
            </a:r>
          </a:p>
          <a:p>
            <a:pPr lvl="2"/>
            <a:r>
              <a:rPr lang="ru-RU" sz="1800" dirty="0" smtClean="0"/>
              <a:t>производительность, ритмичность, сглаженность и т.п.</a:t>
            </a:r>
            <a:endParaRPr lang="ru-RU" sz="90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76064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rgbClr val="4F81BD">
                    <a:lumMod val="50000"/>
                  </a:srgbClr>
                </a:solidFill>
              </a:rPr>
              <a:t>Эффекты </a:t>
            </a:r>
            <a:r>
              <a:rPr lang="ru-RU" sz="2800" dirty="0">
                <a:solidFill>
                  <a:srgbClr val="4F81BD">
                    <a:lumMod val="50000"/>
                  </a:srgbClr>
                </a:solidFill>
              </a:rPr>
              <a:t>внедрения </a:t>
            </a:r>
            <a:r>
              <a:rPr lang="ru-RU" sz="2800" dirty="0" smtClean="0">
                <a:solidFill>
                  <a:srgbClr val="4F81BD">
                    <a:lumMod val="50000"/>
                  </a:srgbClr>
                </a:solidFill>
              </a:rPr>
              <a:t>отдельных блоков </a:t>
            </a:r>
            <a:r>
              <a:rPr lang="en-US" sz="2800" dirty="0" smtClean="0">
                <a:solidFill>
                  <a:srgbClr val="4F81BD">
                    <a:lumMod val="50000"/>
                  </a:srgbClr>
                </a:solidFill>
              </a:rPr>
              <a:t>ERP</a:t>
            </a:r>
            <a:r>
              <a:rPr lang="ru-RU" sz="2800" dirty="0">
                <a:solidFill>
                  <a:srgbClr val="4F81BD">
                    <a:lumMod val="50000"/>
                  </a:srgbClr>
                </a:solidFill>
              </a:rPr>
              <a:t>-системы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34374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248472"/>
          </a:xfrm>
        </p:spPr>
        <p:txBody>
          <a:bodyPr>
            <a:normAutofit/>
          </a:bodyPr>
          <a:lstStyle/>
          <a:p>
            <a:r>
              <a:rPr lang="ru-RU" sz="2400" dirty="0"/>
              <a:t>снижение потерь от </a:t>
            </a:r>
            <a:r>
              <a:rPr lang="ru-RU" sz="2400" u="sng" dirty="0"/>
              <a:t>необоснованного</a:t>
            </a:r>
            <a:r>
              <a:rPr lang="ru-RU" sz="2400" dirty="0"/>
              <a:t> увеличения времени «простоя» отдельных «порций»</a:t>
            </a:r>
          </a:p>
          <a:p>
            <a:pPr lvl="1"/>
            <a:r>
              <a:rPr lang="ru-RU" sz="2200" dirty="0">
                <a:solidFill>
                  <a:srgbClr val="00B050"/>
                </a:solidFill>
              </a:rPr>
              <a:t>товарно-материальных</a:t>
            </a:r>
          </a:p>
          <a:p>
            <a:pPr lvl="1"/>
            <a:r>
              <a:rPr lang="ru-RU" sz="2200" dirty="0"/>
              <a:t>и </a:t>
            </a:r>
            <a:r>
              <a:rPr lang="ru-RU" sz="2200" dirty="0">
                <a:solidFill>
                  <a:srgbClr val="00B050"/>
                </a:solidFill>
              </a:rPr>
              <a:t>финансовых</a:t>
            </a:r>
            <a:r>
              <a:rPr lang="ru-RU" sz="2200" dirty="0"/>
              <a:t> потоков</a:t>
            </a:r>
          </a:p>
          <a:p>
            <a:pPr>
              <a:buNone/>
            </a:pPr>
            <a:r>
              <a:rPr lang="ru-RU" sz="1300" dirty="0"/>
              <a:t/>
            </a:r>
            <a:br>
              <a:rPr lang="ru-RU" sz="1300" dirty="0"/>
            </a:br>
            <a:r>
              <a:rPr lang="ru-RU" sz="1900" dirty="0"/>
              <a:t>как </a:t>
            </a:r>
            <a:r>
              <a:rPr lang="ru-RU" sz="1900" dirty="0" smtClean="0"/>
              <a:t>внутри – на складах, </a:t>
            </a:r>
            <a:r>
              <a:rPr lang="ru-RU" sz="1900" dirty="0"/>
              <a:t>так и вне системы - у поставщиков, </a:t>
            </a:r>
            <a:r>
              <a:rPr lang="ru-RU" sz="1900" dirty="0" smtClean="0"/>
              <a:t>у покупателей</a:t>
            </a:r>
            <a:r>
              <a:rPr lang="ru-RU" sz="1900" dirty="0"/>
              <a:t>, в пути или </a:t>
            </a:r>
            <a:r>
              <a:rPr lang="ru-RU" sz="1900" dirty="0" smtClean="0"/>
              <a:t>в иных </a:t>
            </a:r>
            <a:r>
              <a:rPr lang="ru-RU" sz="1900" dirty="0"/>
              <a:t>промежуточных точках.</a:t>
            </a:r>
            <a:br>
              <a:rPr lang="ru-RU" sz="1900" dirty="0"/>
            </a:br>
            <a:r>
              <a:rPr lang="ru-RU" sz="1900" dirty="0"/>
              <a:t>Например, из-за того, что "упустили из вида", забыли и т.п.</a:t>
            </a:r>
            <a:endParaRPr lang="ru-RU" dirty="0" smtClean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76064"/>
          </a:xfrm>
        </p:spPr>
        <p:txBody>
          <a:bodyPr>
            <a:normAutofit/>
          </a:bodyPr>
          <a:lstStyle/>
          <a:p>
            <a:pPr algn="l"/>
            <a:r>
              <a:rPr lang="ru-RU" sz="2700" dirty="0">
                <a:solidFill>
                  <a:srgbClr val="4F81BD">
                    <a:lumMod val="50000"/>
                  </a:srgbClr>
                </a:solidFill>
              </a:rPr>
              <a:t>Потенциальные эффекты внедрения </a:t>
            </a:r>
            <a:r>
              <a:rPr lang="en-US" sz="2700" dirty="0">
                <a:solidFill>
                  <a:srgbClr val="4F81BD">
                    <a:lumMod val="50000"/>
                  </a:srgbClr>
                </a:solidFill>
              </a:rPr>
              <a:t>ERP</a:t>
            </a:r>
            <a:r>
              <a:rPr lang="ru-RU" sz="2700" dirty="0">
                <a:solidFill>
                  <a:srgbClr val="4F81BD">
                    <a:lumMod val="50000"/>
                  </a:srgbClr>
                </a:solidFill>
              </a:rPr>
              <a:t>-системы</a:t>
            </a:r>
            <a:endParaRPr lang="ru-RU" sz="3700" dirty="0"/>
          </a:p>
        </p:txBody>
      </p:sp>
      <p:pic>
        <p:nvPicPr>
          <p:cNvPr id="1028" name="Picture 4" descr="http://im4-tub-ru.yandex.net/i?id=332164330-19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249576"/>
            <a:ext cx="1571602" cy="125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us.cdn4.123rf.com/168nwm/ru3apr/ru3apr1101/ru3apr110100154/8618494-stos-monet-i-rozproszenie-obligacj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343145"/>
            <a:ext cx="16002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47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Вместо эпиграфа (или о чем пойдет речь)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При инициировании проекта внедрения информационной системы (или ее отдельного блока) ВАЖНО осознавать ее роль для бизнеса</a:t>
            </a:r>
          </a:p>
          <a:p>
            <a:pPr lvl="1"/>
            <a:r>
              <a:rPr lang="ru-RU" sz="2000" dirty="0" smtClean="0"/>
              <a:t>В идеале, проектная команда должна стремиться, не просто внедрить программный продукт, а заставить систему приносить ощутимые для предприятия результаты</a:t>
            </a:r>
          </a:p>
          <a:p>
            <a:r>
              <a:rPr lang="ru-RU" sz="2000" dirty="0" smtClean="0"/>
              <a:t>Наибольший эффект может быть достигнут от комплексного внедрения, охватывающего все аспекты управления компанией в целом</a:t>
            </a:r>
          </a:p>
          <a:p>
            <a:pPr lvl="1"/>
            <a:r>
              <a:rPr lang="ru-RU" sz="2000" dirty="0" smtClean="0"/>
              <a:t>В этом случае проявляется синергия - </a:t>
            </a:r>
            <a:br>
              <a:rPr lang="ru-RU" sz="2000" dirty="0" smtClean="0"/>
            </a:br>
            <a:r>
              <a:rPr lang="ru-RU" sz="2000" dirty="0" smtClean="0"/>
              <a:t>Общий эффект существенно превышает</a:t>
            </a:r>
            <a:br>
              <a:rPr lang="ru-RU" sz="2000" dirty="0" smtClean="0"/>
            </a:br>
            <a:r>
              <a:rPr lang="ru-RU" sz="2000" dirty="0" smtClean="0"/>
              <a:t>сумму эффектов от внедрения отдельно взятого блока  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947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248472"/>
          </a:xfrm>
        </p:spPr>
        <p:txBody>
          <a:bodyPr>
            <a:normAutofit fontScale="92500"/>
          </a:bodyPr>
          <a:lstStyle/>
          <a:p>
            <a:r>
              <a:rPr lang="ru-RU" sz="2700" dirty="0"/>
              <a:t>Соответственно</a:t>
            </a:r>
          </a:p>
          <a:p>
            <a:pPr lvl="1"/>
            <a:r>
              <a:rPr lang="ru-RU" sz="2200" b="1" u="sng" dirty="0"/>
              <a:t>чем больше</a:t>
            </a:r>
            <a:r>
              <a:rPr lang="ru-RU" sz="2200" dirty="0"/>
              <a:t> в текущем состоянии предприятия предполагаемых </a:t>
            </a:r>
            <a:r>
              <a:rPr lang="ru-RU" sz="2200" u="sng" dirty="0">
                <a:solidFill>
                  <a:srgbClr val="FF0000"/>
                </a:solidFill>
              </a:rPr>
              <a:t>узких мест</a:t>
            </a:r>
            <a:r>
              <a:rPr lang="ru-RU" sz="2200" dirty="0"/>
              <a:t> и источников </a:t>
            </a:r>
            <a:r>
              <a:rPr lang="ru-RU" sz="2200" u="sng" dirty="0">
                <a:solidFill>
                  <a:srgbClr val="FF0000"/>
                </a:solidFill>
              </a:rPr>
              <a:t>необоснованных потерь</a:t>
            </a:r>
          </a:p>
          <a:p>
            <a:pPr lvl="1"/>
            <a:r>
              <a:rPr lang="ru-RU" sz="2200" b="1" u="sng" dirty="0"/>
              <a:t>тем больше</a:t>
            </a:r>
            <a:r>
              <a:rPr lang="ru-RU" sz="2200" dirty="0"/>
              <a:t> </a:t>
            </a:r>
            <a:r>
              <a:rPr lang="ru-RU" sz="2200" i="1" dirty="0">
                <a:solidFill>
                  <a:schemeClr val="accent4">
                    <a:lumMod val="75000"/>
                  </a:schemeClr>
                </a:solidFill>
              </a:rPr>
              <a:t>может быть</a:t>
            </a:r>
            <a:r>
              <a:rPr lang="ru-RU" sz="2200" dirty="0"/>
              <a:t> </a:t>
            </a:r>
            <a:r>
              <a:rPr lang="ru-RU" sz="2200" u="sng" dirty="0">
                <a:solidFill>
                  <a:srgbClr val="00B050"/>
                </a:solidFill>
              </a:rPr>
              <a:t>экономический эффект</a:t>
            </a:r>
            <a:r>
              <a:rPr lang="ru-RU" sz="2200" dirty="0"/>
              <a:t> </a:t>
            </a:r>
            <a:r>
              <a:rPr lang="ru-RU" sz="2200" dirty="0" smtClean="0"/>
              <a:t>от </a:t>
            </a:r>
            <a:r>
              <a:rPr lang="ru-RU" sz="2200" dirty="0"/>
              <a:t>внедрения системы</a:t>
            </a:r>
          </a:p>
          <a:p>
            <a:pPr lvl="1"/>
            <a:r>
              <a:rPr lang="ru-RU" sz="2200" dirty="0"/>
              <a:t>«</a:t>
            </a:r>
            <a:r>
              <a:rPr lang="ru-RU" sz="2200" i="1" dirty="0">
                <a:solidFill>
                  <a:schemeClr val="accent4">
                    <a:lumMod val="75000"/>
                  </a:schemeClr>
                </a:solidFill>
              </a:rPr>
              <a:t>может быть</a:t>
            </a:r>
            <a:r>
              <a:rPr lang="ru-RU" sz="2200" dirty="0"/>
              <a:t>» – учитывает уровень </a:t>
            </a:r>
            <a:r>
              <a:rPr lang="ru-RU" sz="2200" i="1" u="sng" dirty="0">
                <a:solidFill>
                  <a:srgbClr val="00B050"/>
                </a:solidFill>
              </a:rPr>
              <a:t>навыков</a:t>
            </a:r>
            <a:r>
              <a:rPr lang="ru-RU" sz="2200" dirty="0"/>
              <a:t> менеджмента и </a:t>
            </a:r>
            <a:r>
              <a:rPr lang="ru-RU" sz="2200" b="1" i="1" u="sng" dirty="0" smtClean="0">
                <a:solidFill>
                  <a:srgbClr val="00B050"/>
                </a:solidFill>
              </a:rPr>
              <a:t>стремления</a:t>
            </a:r>
            <a:r>
              <a:rPr lang="ru-RU" sz="2200" dirty="0" smtClean="0"/>
              <a:t> достичь максимальных результатов</a:t>
            </a: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  <a:p>
            <a:r>
              <a:rPr lang="en-US" sz="2200" dirty="0"/>
              <a:t>ERP-</a:t>
            </a:r>
            <a:r>
              <a:rPr lang="ru-RU" sz="2200" dirty="0"/>
              <a:t>система – как профессиональное </a:t>
            </a:r>
            <a:r>
              <a:rPr lang="ru-RU" sz="2200" dirty="0" smtClean="0"/>
              <a:t>снаряжение</a:t>
            </a:r>
            <a:endParaRPr lang="ru-RU" sz="2200" dirty="0"/>
          </a:p>
          <a:p>
            <a:pPr lvl="1"/>
            <a:r>
              <a:rPr lang="ru-RU" sz="1900" dirty="0"/>
              <a:t>само по себе не гарантирует высоких результатов</a:t>
            </a:r>
          </a:p>
          <a:p>
            <a:pPr lvl="1"/>
            <a:r>
              <a:rPr lang="ru-RU" sz="1900" dirty="0"/>
              <a:t>но его отсутствие существенно снижает шансы на победу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76064"/>
          </a:xfrm>
        </p:spPr>
        <p:txBody>
          <a:bodyPr>
            <a:normAutofit/>
          </a:bodyPr>
          <a:lstStyle/>
          <a:p>
            <a:pPr algn="l"/>
            <a:r>
              <a:rPr lang="ru-RU" sz="2700" dirty="0">
                <a:solidFill>
                  <a:srgbClr val="4F81BD">
                    <a:lumMod val="50000"/>
                  </a:srgbClr>
                </a:solidFill>
              </a:rPr>
              <a:t>Потенциальные эффекты внедрения </a:t>
            </a:r>
            <a:r>
              <a:rPr lang="en-US" sz="2700" dirty="0">
                <a:solidFill>
                  <a:srgbClr val="4F81BD">
                    <a:lumMod val="50000"/>
                  </a:srgbClr>
                </a:solidFill>
              </a:rPr>
              <a:t>ERP</a:t>
            </a:r>
            <a:r>
              <a:rPr lang="ru-RU" sz="2700" dirty="0">
                <a:solidFill>
                  <a:srgbClr val="4F81BD">
                    <a:lumMod val="50000"/>
                  </a:srgbClr>
                </a:solidFill>
              </a:rPr>
              <a:t>-системы</a:t>
            </a:r>
            <a:endParaRPr lang="ru-RU" sz="3700" dirty="0"/>
          </a:p>
        </p:txBody>
      </p:sp>
      <p:pic>
        <p:nvPicPr>
          <p:cNvPr id="1030" name="Picture 6" descr="http://cdn5.fotosearch.com/bthumb/CSP/CSP172/k17280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514" y="3738860"/>
            <a:ext cx="2156152" cy="144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4-tub-ru.yandex.net/i?id=577522454-04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738861"/>
            <a:ext cx="2332700" cy="1445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cdn5.fotosearch.com/bthumb/CSP/CSP990/k1000129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729309"/>
            <a:ext cx="2332700" cy="155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663" y="3735829"/>
            <a:ext cx="230505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657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3000"/>
                            </p:stCondLst>
                            <p:childTnLst>
                              <p:par>
                                <p:cTn id="40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500"/>
                            </p:stCondLst>
                            <p:childTnLst>
                              <p:par>
                                <p:cTn id="44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6000"/>
                            </p:stCondLst>
                            <p:childTnLst>
                              <p:par>
                                <p:cTn id="51" presetID="21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104456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692"/>
              </a:spcBef>
            </a:pPr>
            <a:r>
              <a:rPr lang="ru-RU" dirty="0" smtClean="0">
                <a:solidFill>
                  <a:srgbClr val="00B050"/>
                </a:solidFill>
              </a:rPr>
              <a:t>Повышение спроса</a:t>
            </a:r>
            <a:r>
              <a:rPr lang="ru-RU" dirty="0" smtClean="0"/>
              <a:t> </a:t>
            </a:r>
            <a:r>
              <a:rPr lang="ru-RU" sz="2800" dirty="0"/>
              <a:t>(увеличение доли рынка)</a:t>
            </a:r>
            <a:endParaRPr lang="ru-RU" dirty="0" smtClean="0"/>
          </a:p>
          <a:p>
            <a:pPr lvl="1">
              <a:spcBef>
                <a:spcPts val="564"/>
              </a:spcBef>
            </a:pPr>
            <a:r>
              <a:rPr lang="ru-RU" dirty="0" smtClean="0"/>
              <a:t>улучшение </a:t>
            </a:r>
            <a:r>
              <a:rPr lang="ru-RU" dirty="0" smtClean="0">
                <a:solidFill>
                  <a:srgbClr val="009900"/>
                </a:solidFill>
              </a:rPr>
              <a:t>функциональных характеристик</a:t>
            </a:r>
            <a:r>
              <a:rPr lang="ru-RU" dirty="0" smtClean="0"/>
              <a:t> и </a:t>
            </a:r>
            <a:r>
              <a:rPr lang="ru-RU" dirty="0" smtClean="0">
                <a:solidFill>
                  <a:srgbClr val="009900"/>
                </a:solidFill>
              </a:rPr>
              <a:t>качества продукта </a:t>
            </a:r>
            <a:r>
              <a:rPr lang="ru-RU" sz="2100" dirty="0"/>
              <a:t>(потребительских свойств)</a:t>
            </a:r>
            <a:endParaRPr lang="ru-RU" dirty="0" smtClean="0"/>
          </a:p>
          <a:p>
            <a:pPr lvl="1">
              <a:spcBef>
                <a:spcPts val="564"/>
              </a:spcBef>
            </a:pPr>
            <a:r>
              <a:rPr lang="ru-RU" dirty="0" smtClean="0"/>
              <a:t>улучшение </a:t>
            </a:r>
            <a:r>
              <a:rPr lang="ru-RU" dirty="0" smtClean="0">
                <a:solidFill>
                  <a:srgbClr val="009900"/>
                </a:solidFill>
              </a:rPr>
              <a:t>обслуживания клиентов</a:t>
            </a:r>
            <a:endParaRPr lang="ru-RU" dirty="0" smtClean="0"/>
          </a:p>
          <a:p>
            <a:pPr lvl="2">
              <a:spcBef>
                <a:spcPts val="564"/>
              </a:spcBef>
            </a:pPr>
            <a:r>
              <a:rPr lang="ru-RU" sz="1700" dirty="0"/>
              <a:t>удобство процедур для клиентов</a:t>
            </a:r>
          </a:p>
          <a:p>
            <a:pPr lvl="2">
              <a:spcBef>
                <a:spcPts val="564"/>
              </a:spcBef>
            </a:pPr>
            <a:r>
              <a:rPr lang="ru-RU" sz="1700" dirty="0"/>
              <a:t>сокращение времени реакции и исполнения заказа</a:t>
            </a:r>
          </a:p>
          <a:p>
            <a:pPr lvl="2">
              <a:spcBef>
                <a:spcPts val="564"/>
              </a:spcBef>
            </a:pPr>
            <a:r>
              <a:rPr lang="ru-RU" sz="1700" dirty="0"/>
              <a:t>увеличение % заказов, исполненных в заявленный срок</a:t>
            </a:r>
            <a:endParaRPr lang="ru-RU" dirty="0" smtClean="0"/>
          </a:p>
          <a:p>
            <a:pPr>
              <a:spcBef>
                <a:spcPts val="1692"/>
              </a:spcBef>
            </a:pPr>
            <a:r>
              <a:rPr lang="ru-RU" dirty="0" smtClean="0"/>
              <a:t>Снижение </a:t>
            </a:r>
            <a:r>
              <a:rPr lang="ru-RU" dirty="0" smtClean="0">
                <a:solidFill>
                  <a:srgbClr val="FF0000"/>
                </a:solidFill>
              </a:rPr>
              <a:t>операционных расходов</a:t>
            </a:r>
          </a:p>
          <a:p>
            <a:pPr>
              <a:spcBef>
                <a:spcPts val="1692"/>
              </a:spcBef>
            </a:pPr>
            <a:r>
              <a:rPr lang="ru-RU" dirty="0" smtClean="0"/>
              <a:t>Улучшение </a:t>
            </a:r>
            <a:r>
              <a:rPr lang="ru-RU" dirty="0" smtClean="0">
                <a:solidFill>
                  <a:srgbClr val="009900"/>
                </a:solidFill>
              </a:rPr>
              <a:t>использования активов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/>
              <a:t>(деньги, производственные мощности, материалы)</a:t>
            </a:r>
            <a:endParaRPr lang="ru-RU" dirty="0" smtClean="0"/>
          </a:p>
          <a:p>
            <a:pPr>
              <a:spcBef>
                <a:spcPts val="1692"/>
              </a:spcBef>
            </a:pP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76064"/>
          </a:xfrm>
        </p:spPr>
        <p:txBody>
          <a:bodyPr>
            <a:normAutofit/>
          </a:bodyPr>
          <a:lstStyle/>
          <a:p>
            <a:pPr algn="l"/>
            <a:r>
              <a:rPr lang="ru-RU" sz="2700" dirty="0">
                <a:solidFill>
                  <a:srgbClr val="4F81BD">
                    <a:lumMod val="50000"/>
                  </a:srgbClr>
                </a:solidFill>
              </a:rPr>
              <a:t>Источники увеличения прибыли</a:t>
            </a:r>
            <a:endParaRPr lang="ru-RU" sz="3700" dirty="0"/>
          </a:p>
        </p:txBody>
      </p:sp>
    </p:spTree>
    <p:extLst>
      <p:ext uri="{BB962C8B-B14F-4D97-AF65-F5344CB8AC3E}">
        <p14:creationId xmlns:p14="http://schemas.microsoft.com/office/powerpoint/2010/main" val="371328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1"/>
            <a:ext cx="8229600" cy="936104"/>
          </a:xfrm>
        </p:spPr>
        <p:txBody>
          <a:bodyPr>
            <a:noAutofit/>
          </a:bodyPr>
          <a:lstStyle/>
          <a:p>
            <a:pPr algn="l"/>
            <a:r>
              <a:rPr lang="ru-RU" sz="3000" dirty="0"/>
              <a:t>Результаты обследования </a:t>
            </a:r>
            <a:r>
              <a:rPr lang="ru-RU" sz="2200" dirty="0"/>
              <a:t>более двухсот компаний </a:t>
            </a:r>
            <a:r>
              <a:rPr lang="ru-RU" sz="3000" dirty="0"/>
              <a:t>после</a:t>
            </a:r>
            <a:r>
              <a:rPr lang="ru-RU" sz="2200" dirty="0"/>
              <a:t> внедрения </a:t>
            </a:r>
            <a:r>
              <a:rPr lang="ru-RU" sz="3000" dirty="0"/>
              <a:t>системы</a:t>
            </a:r>
            <a:r>
              <a:rPr lang="ru-RU" sz="2200" dirty="0"/>
              <a:t>, поддерживающей </a:t>
            </a:r>
            <a:r>
              <a:rPr lang="ru-RU" sz="3000" dirty="0"/>
              <a:t>MRP II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204865"/>
            <a:ext cx="8229600" cy="3600400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1128"/>
              </a:spcBef>
            </a:pPr>
            <a:r>
              <a:rPr lang="ru-RU" dirty="0" smtClean="0"/>
              <a:t>снижение уровня запасов</a:t>
            </a:r>
          </a:p>
          <a:p>
            <a:pPr>
              <a:spcBef>
                <a:spcPts val="1128"/>
              </a:spcBef>
            </a:pPr>
            <a:r>
              <a:rPr lang="ru-RU" dirty="0" smtClean="0"/>
              <a:t>улучшение обслуживания клиентов</a:t>
            </a:r>
          </a:p>
          <a:p>
            <a:pPr lvl="1">
              <a:spcBef>
                <a:spcPts val="1128"/>
              </a:spcBef>
            </a:pPr>
            <a:r>
              <a:rPr lang="ru-RU" dirty="0" smtClean="0"/>
              <a:t>повышение доли своевременных поставок</a:t>
            </a:r>
          </a:p>
          <a:p>
            <a:pPr lvl="1">
              <a:spcBef>
                <a:spcPts val="1128"/>
              </a:spcBef>
            </a:pPr>
            <a:r>
              <a:rPr lang="ru-RU" dirty="0" smtClean="0"/>
              <a:t>сокращение времени производства под заказ</a:t>
            </a:r>
          </a:p>
          <a:p>
            <a:pPr>
              <a:spcBef>
                <a:spcPts val="1128"/>
              </a:spcBef>
            </a:pPr>
            <a:r>
              <a:rPr lang="ru-RU" dirty="0" smtClean="0"/>
              <a:t>повышение производительности</a:t>
            </a:r>
          </a:p>
          <a:p>
            <a:pPr lvl="1">
              <a:spcBef>
                <a:spcPts val="1128"/>
              </a:spcBef>
            </a:pPr>
            <a:r>
              <a:rPr lang="ru-RU" sz="2400" dirty="0"/>
              <a:t>увеличение количества единиц продукции, выпускаемых в единицу времени, </a:t>
            </a:r>
            <a:r>
              <a:rPr lang="ru-RU" sz="2400" u="sng" dirty="0"/>
              <a:t>без использования дополнительных производственных ресурсов</a:t>
            </a:r>
            <a:endParaRPr lang="ru-RU" u="sng" dirty="0" smtClean="0"/>
          </a:p>
          <a:p>
            <a:pPr>
              <a:spcBef>
                <a:spcPts val="1128"/>
              </a:spcBef>
            </a:pPr>
            <a:r>
              <a:rPr lang="ru-RU" dirty="0" smtClean="0"/>
              <a:t>снижение себестоимости закупаемых</a:t>
            </a:r>
            <a:br>
              <a:rPr lang="ru-RU" dirty="0" smtClean="0"/>
            </a:br>
            <a:r>
              <a:rPr lang="ru-RU" dirty="0" smtClean="0"/>
              <a:t>материальных ресурсов</a:t>
            </a:r>
          </a:p>
          <a:p>
            <a:pPr>
              <a:spcBef>
                <a:spcPts val="1128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371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6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23731" y="115888"/>
            <a:ext cx="6624737" cy="720824"/>
          </a:xfrm>
          <a:noFill/>
        </p:spPr>
        <p:txBody>
          <a:bodyPr>
            <a:normAutofit fontScale="90000"/>
          </a:bodyPr>
          <a:lstStyle/>
          <a:p>
            <a:r>
              <a:rPr lang="ru-RU" sz="2200" dirty="0">
                <a:solidFill>
                  <a:schemeClr val="tx2"/>
                </a:solidFill>
              </a:rPr>
              <a:t>Рост конкурентных преимуществ и экономический эффект, как результат внедрения комплексной ИС</a:t>
            </a:r>
          </a:p>
        </p:txBody>
      </p:sp>
      <p:graphicFrame>
        <p:nvGraphicFramePr>
          <p:cNvPr id="1520742" name="Group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265501"/>
              </p:ext>
            </p:extLst>
          </p:nvPr>
        </p:nvGraphicFramePr>
        <p:xfrm>
          <a:off x="251521" y="940656"/>
          <a:ext cx="8136905" cy="4864608"/>
        </p:xfrm>
        <a:graphic>
          <a:graphicData uri="http://schemas.openxmlformats.org/drawingml/2006/table">
            <a:tbl>
              <a:tblPr/>
              <a:tblGrid>
                <a:gridCol w="6225980"/>
                <a:gridCol w="1910925"/>
              </a:tblGrid>
              <a:tr h="256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5000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Показатель </a:t>
                      </a: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(позаказное производство)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5000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40000"/>
                          </a:solidFill>
                          <a:effectLst/>
                          <a:latin typeface="Arial" pitchFamily="34" charset="0"/>
                        </a:rPr>
                        <a:t>Значение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5000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0000"/>
                          </a:solidFill>
                          <a:effectLst/>
                          <a:latin typeface="Arial" pitchFamily="34" charset="0"/>
                        </a:rPr>
                        <a:t>Запасы и производство 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5000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14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5000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Снижение объемов материальных запасов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5000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12-50% (20%)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5000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Сокращение затрат на приобретение и хранение сырья и материалов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5000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&gt;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15%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5000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Снижение производственных издержек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5000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5-10% (8%)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5000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Снижение операционных расходов и административных расходов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5000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14-25%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5000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Снижение себестоимости выпускаемой продукции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5000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3-10% (5%)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5000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40000"/>
                          </a:solidFill>
                          <a:effectLst/>
                          <a:latin typeface="Arial" pitchFamily="34" charset="0"/>
                        </a:rPr>
                        <a:t>Оборотные средства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5000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14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5000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Рост оборачиваемости складских запасов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5000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до 21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%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5000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Увеличение оборачиваемости денежных средств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5000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3-5%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(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5%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)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5000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40000"/>
                          </a:solidFill>
                          <a:effectLst/>
                          <a:latin typeface="Arial" pitchFamily="34" charset="0"/>
                        </a:rPr>
                        <a:t>Оперативность и эффективность 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5000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14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marL="88900" marR="0" lvl="0" indent="-88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5000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Повышение качества информации и сокращение времени подготовки документов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5000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10-60%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(20%)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5000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Сокращение времени подготовки регламентированной отчетности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5000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30-200%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(70%)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5000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Сокращение времени подготовки управленческой и консолидированной отчетности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5000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70-400%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(300%)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5000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40000"/>
                          </a:solidFill>
                          <a:effectLst/>
                          <a:latin typeface="Arial" pitchFamily="34" charset="0"/>
                        </a:rPr>
                        <a:t>Рыночная стоимость компании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5000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14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5000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Сокращение налоговых рисков 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5000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до 50%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5000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Повышение лояльности клиентов (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CRM)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5000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15-20%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5000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Снижение стоимости привлечения капитала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5000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от 1% ставки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5000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Рост капитализации и инвестиционной привлекательности бизнеса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5000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…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20738" name="Text Box 98"/>
          <p:cNvSpPr txBox="1">
            <a:spLocks noChangeArrowheads="1"/>
          </p:cNvSpPr>
          <p:nvPr/>
        </p:nvSpPr>
        <p:spPr bwMode="auto">
          <a:xfrm>
            <a:off x="542702" y="6033817"/>
            <a:ext cx="7136088" cy="271469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  <a:effectLst/>
        </p:spPr>
        <p:txBody>
          <a:bodyPr wrap="square" lIns="85966" tIns="42982" rIns="85966" bIns="42982">
            <a:spAutoFit/>
          </a:bodyPr>
          <a:lstStyle/>
          <a:p>
            <a:r>
              <a:rPr lang="ru-RU" sz="1200" dirty="0">
                <a:solidFill>
                  <a:schemeClr val="tx2"/>
                </a:solidFill>
              </a:rPr>
              <a:t>По данным проектов партнеров 1С (на июнь 2011 г.) и международных консалтинговых компаний </a:t>
            </a:r>
          </a:p>
        </p:txBody>
      </p:sp>
      <p:sp>
        <p:nvSpPr>
          <p:cNvPr id="1520739" name="Text Box 99"/>
          <p:cNvSpPr txBox="1">
            <a:spLocks noChangeArrowheads="1"/>
          </p:cNvSpPr>
          <p:nvPr/>
        </p:nvSpPr>
        <p:spPr bwMode="auto">
          <a:xfrm>
            <a:off x="539553" y="5805269"/>
            <a:ext cx="6297852" cy="271469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  <a:effectLst/>
        </p:spPr>
        <p:txBody>
          <a:bodyPr wrap="none" lIns="85966" tIns="42982" rIns="85966" bIns="42982">
            <a:spAutoFit/>
          </a:bodyPr>
          <a:lstStyle/>
          <a:p>
            <a:r>
              <a:rPr lang="ru-RU" sz="1200" dirty="0"/>
              <a:t>(в скобках приведено среднее значение, используемое для расчета финансового результата)</a:t>
            </a:r>
          </a:p>
        </p:txBody>
      </p:sp>
    </p:spTree>
    <p:extLst>
      <p:ext uri="{BB962C8B-B14F-4D97-AF65-F5344CB8AC3E}">
        <p14:creationId xmlns:p14="http://schemas.microsoft.com/office/powerpoint/2010/main" val="16885908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201622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Пример реализованного проекта.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3600" dirty="0" smtClean="0"/>
              <a:t>Исходная ситуация и улучшения в результате</a:t>
            </a:r>
            <a:endParaRPr lang="ru-RU" dirty="0"/>
          </a:p>
        </p:txBody>
      </p:sp>
      <p:pic>
        <p:nvPicPr>
          <p:cNvPr id="3" name="Picture 2" descr="C:\Users\vnukova\AppData\Local\Temp\Rar$DR05.482\LT_tagline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843" y="980728"/>
            <a:ext cx="5806469" cy="129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2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6271" y="0"/>
            <a:ext cx="6997729" cy="7200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 заказчике</a:t>
            </a:r>
            <a:endParaRPr lang="ru-RU" dirty="0"/>
          </a:p>
        </p:txBody>
      </p:sp>
      <p:sp>
        <p:nvSpPr>
          <p:cNvPr id="8" name="Содержимое 4"/>
          <p:cNvSpPr txBox="1">
            <a:spLocks/>
          </p:cNvSpPr>
          <p:nvPr/>
        </p:nvSpPr>
        <p:spPr>
          <a:xfrm>
            <a:off x="457200" y="1960039"/>
            <a:ext cx="8229600" cy="398924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Разработка</a:t>
            </a:r>
            <a:r>
              <a:rPr lang="ru-RU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производство и сбыт световых приборов общего и специального назначения</a:t>
            </a:r>
            <a:r>
              <a:rPr lang="ru-RU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ru-RU" sz="1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Производственные помещения - 3 завода полностью - 70 000 м2</a:t>
            </a:r>
          </a:p>
          <a:p>
            <a:endParaRPr lang="ru-RU" sz="1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Объем производства  более – 5 000 000 штук</a:t>
            </a:r>
          </a:p>
          <a:p>
            <a:endParaRPr lang="ru-RU" sz="1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Оборот – более 130 000 000 евро</a:t>
            </a:r>
          </a:p>
          <a:p>
            <a:endParaRPr lang="ru-RU" sz="1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Персонал – более 1 000  человек</a:t>
            </a:r>
          </a:p>
          <a:p>
            <a:endParaRPr lang="en-US" sz="1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Отправка продукции  из  3 пунктов (Испания, Россия, Украина)</a:t>
            </a:r>
          </a:p>
        </p:txBody>
      </p:sp>
      <p:pic>
        <p:nvPicPr>
          <p:cNvPr id="9" name="Picture 2" descr="C:\Users\vnukova\AppData\Local\Temp\Rar$DR05.482\LT_tagline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03947"/>
            <a:ext cx="4366309" cy="97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10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3059832" y="130176"/>
            <a:ext cx="5544616" cy="562523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ru-RU" sz="3400" dirty="0"/>
              <a:t>Исходная ситуация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849512"/>
              </p:ext>
            </p:extLst>
          </p:nvPr>
        </p:nvGraphicFramePr>
        <p:xfrm>
          <a:off x="323528" y="1124745"/>
          <a:ext cx="8207376" cy="4694323"/>
        </p:xfrm>
        <a:graphic>
          <a:graphicData uri="http://schemas.openxmlformats.org/drawingml/2006/table">
            <a:tbl>
              <a:tblPr/>
              <a:tblGrid>
                <a:gridCol w="4248472"/>
                <a:gridCol w="3958904"/>
              </a:tblGrid>
              <a:tr h="4081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7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Основные</a:t>
                      </a:r>
                      <a:r>
                        <a:rPr lang="ru-RU" sz="1700" b="1" i="0" u="none" strike="noStrike" baseline="0" dirty="0" smtClean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 проблемы</a:t>
                      </a:r>
                      <a:endParaRPr lang="ru-RU" sz="1700" b="1" i="0" u="none" strike="noStrike" dirty="0">
                        <a:solidFill>
                          <a:srgbClr val="0070C0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72000" marB="72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7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Комментарий</a:t>
                      </a:r>
                      <a:endParaRPr lang="ru-RU" sz="1700" b="1" i="0" u="none" strike="noStrike" dirty="0">
                        <a:solidFill>
                          <a:srgbClr val="0070C0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72000" marB="72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852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72000" algn="l" fontAlgn="t">
                        <a:spcBef>
                          <a:spcPts val="300"/>
                        </a:spcBef>
                      </a:pPr>
                      <a:r>
                        <a:rPr lang="ru-RU" sz="17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Работа пользователей в разных ИС, отсутствие полной интеграции ИС </a:t>
                      </a:r>
                      <a:r>
                        <a:rPr lang="ru-RU" sz="17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(</a:t>
                      </a:r>
                      <a:r>
                        <a:rPr lang="ru-RU" sz="19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лоскутная автоматизация</a:t>
                      </a:r>
                      <a:r>
                        <a:rPr lang="ru-RU" sz="17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)</a:t>
                      </a:r>
                    </a:p>
                  </a:txBody>
                  <a:tcPr marL="36000" marR="36000" marT="72000" marB="72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72000" algn="l" fontAlgn="t">
                        <a:spcBef>
                          <a:spcPts val="300"/>
                        </a:spcBef>
                      </a:pPr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</a:t>
                      </a:r>
                      <a:r>
                        <a:rPr lang="ru-RU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есколько </a:t>
                      </a:r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баз 1С (</a:t>
                      </a:r>
                      <a:r>
                        <a:rPr lang="ru-RU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управленческая, </a:t>
                      </a:r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бухгалтерская, </a:t>
                      </a:r>
                      <a:r>
                        <a:rPr lang="ru-RU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базы</a:t>
                      </a:r>
                      <a:r>
                        <a:rPr lang="ru-RU" sz="16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складов</a:t>
                      </a:r>
                      <a:r>
                        <a:rPr lang="ru-RU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); </a:t>
                      </a:r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файлы Excel </a:t>
                      </a:r>
                      <a:r>
                        <a:rPr lang="ru-RU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и</a:t>
                      </a:r>
                      <a:r>
                        <a:rPr lang="ru-RU" sz="16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прочее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72000" marB="72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1795">
                <a:tc>
                  <a:txBody>
                    <a:bodyPr/>
                    <a:lstStyle/>
                    <a:p>
                      <a:pPr marL="72000" algn="l" fontAlgn="t">
                        <a:spcBef>
                          <a:spcPts val="300"/>
                        </a:spcBef>
                      </a:pPr>
                      <a:r>
                        <a:rPr lang="ru-RU" sz="17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Громоздкий обмен данными </a:t>
                      </a:r>
                      <a:r>
                        <a:rPr lang="ru-RU" sz="17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между ИС</a:t>
                      </a:r>
                    </a:p>
                  </a:txBody>
                  <a:tcPr marL="36000" marR="36000" marT="72000" marB="72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00" algn="l" fontAlgn="t">
                        <a:spcBef>
                          <a:spcPts val="300"/>
                        </a:spcBef>
                      </a:pPr>
                      <a:r>
                        <a:rPr lang="ru-RU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Дополнительный</a:t>
                      </a:r>
                      <a:r>
                        <a:rPr lang="ru-RU" sz="16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контроль и время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72000" marB="72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80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72000" algn="l" fontAlgn="t">
                        <a:spcBef>
                          <a:spcPts val="300"/>
                        </a:spcBef>
                      </a:pPr>
                      <a:r>
                        <a:rPr lang="ru-RU" sz="17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Ограничения по количеству</a:t>
                      </a:r>
                      <a:r>
                        <a:rPr lang="ru-RU" sz="17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17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одновременно</a:t>
                      </a:r>
                      <a:r>
                        <a:rPr lang="ru-RU" sz="1700" b="0" i="0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 работающих </a:t>
                      </a:r>
                      <a:r>
                        <a:rPr lang="ru-RU" sz="17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пользователей</a:t>
                      </a:r>
                      <a:r>
                        <a:rPr lang="ru-RU" sz="17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17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в 1С 7.7, </a:t>
                      </a:r>
                      <a:r>
                        <a:rPr lang="en-US" sz="17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Access, </a:t>
                      </a:r>
                      <a:r>
                        <a:rPr lang="ru-RU" sz="17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собственные</a:t>
                      </a:r>
                      <a:r>
                        <a:rPr lang="ru-RU" sz="1700" b="0" i="0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 разработки</a:t>
                      </a:r>
                      <a:endParaRPr lang="ru-RU" sz="1700" b="0" i="0" u="none" strike="noStrike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72000" marB="72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72000" algn="l" fontAlgn="t">
                        <a:spcBef>
                          <a:spcPts val="300"/>
                        </a:spcBef>
                      </a:pPr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</a:t>
                      </a:r>
                      <a:r>
                        <a:rPr lang="ru-RU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табильная </a:t>
                      </a:r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работа </a:t>
                      </a:r>
                      <a:r>
                        <a:rPr lang="ru-RU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до  </a:t>
                      </a:r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100-120 </a:t>
                      </a:r>
                      <a:r>
                        <a:rPr lang="ru-RU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пользователей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72000" marB="72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364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72000" algn="l" fontAlgn="t">
                        <a:spcBef>
                          <a:spcPts val="300"/>
                        </a:spcBef>
                      </a:pPr>
                      <a:r>
                        <a:rPr lang="ru-RU" sz="17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Технические ограничения в плане доработки существующей </a:t>
                      </a:r>
                      <a:r>
                        <a:rPr lang="ru-RU" sz="17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системы</a:t>
                      </a:r>
                      <a:r>
                        <a:rPr lang="ru-RU" sz="17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 (</a:t>
                      </a:r>
                      <a:r>
                        <a:rPr lang="ru-RU" sz="17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жесткое</a:t>
                      </a:r>
                      <a:r>
                        <a:rPr lang="ru-RU" sz="17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 ядро по составу аналитики</a:t>
                      </a:r>
                      <a:r>
                        <a:rPr lang="ru-RU" sz="17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)</a:t>
                      </a:r>
                      <a:endParaRPr lang="ru-RU" sz="17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72000" marB="72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72000" algn="l" fontAlgn="t">
                        <a:spcBef>
                          <a:spcPts val="300"/>
                        </a:spcBef>
                      </a:pPr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</a:t>
                      </a:r>
                      <a:r>
                        <a:rPr lang="ru-RU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од </a:t>
                      </a:r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каждый срез </a:t>
                      </a:r>
                      <a:r>
                        <a:rPr lang="ru-RU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данных </a:t>
                      </a:r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необходимо прописывать новый отчёт/обработку</a:t>
                      </a:r>
                    </a:p>
                  </a:txBody>
                  <a:tcPr marL="36000" marR="36000" marT="72000" marB="72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72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72000" algn="l" fontAlgn="t">
                        <a:spcBef>
                          <a:spcPts val="300"/>
                        </a:spcBef>
                      </a:pPr>
                      <a:r>
                        <a:rPr lang="ru-RU" sz="17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Невозможность создать полноценный  клиентский </a:t>
                      </a:r>
                      <a:r>
                        <a:rPr lang="ru-RU" sz="17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сервис (</a:t>
                      </a:r>
                      <a:r>
                        <a:rPr lang="en-US" sz="17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WEB-</a:t>
                      </a:r>
                      <a:r>
                        <a:rPr lang="ru-RU" sz="17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интерфейс)</a:t>
                      </a:r>
                    </a:p>
                  </a:txBody>
                  <a:tcPr marL="36000" marR="36000" marT="72000" marB="72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72000" algn="l" fontAlgn="t">
                        <a:spcBef>
                          <a:spcPts val="300"/>
                        </a:spcBef>
                      </a:pPr>
                      <a:r>
                        <a:rPr lang="ru-RU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Ограничения</a:t>
                      </a:r>
                      <a:r>
                        <a:rPr lang="ru-RU" sz="16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технологической </a:t>
                      </a:r>
                      <a:r>
                        <a:rPr lang="ru-RU" sz="16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платформы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72000" marB="72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962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401338"/>
              </p:ext>
            </p:extLst>
          </p:nvPr>
        </p:nvGraphicFramePr>
        <p:xfrm>
          <a:off x="179512" y="1268762"/>
          <a:ext cx="8713788" cy="4333206"/>
        </p:xfrm>
        <a:graphic>
          <a:graphicData uri="http://schemas.openxmlformats.org/drawingml/2006/table">
            <a:tbl>
              <a:tblPr firstRow="1" bandRow="1"/>
              <a:tblGrid>
                <a:gridCol w="4795560"/>
                <a:gridCol w="3918228"/>
              </a:tblGrid>
              <a:tr h="3555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700" b="1" dirty="0" smtClean="0">
                          <a:latin typeface="+mn-lt"/>
                        </a:rPr>
                        <a:t>До</a:t>
                      </a:r>
                      <a:endParaRPr lang="ru-RU" sz="1700" b="1" dirty="0">
                        <a:latin typeface="+mn-lt"/>
                      </a:endParaRPr>
                    </a:p>
                  </a:txBody>
                  <a:tcPr marL="91449" marR="91449" marT="45711" marB="45711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700" b="1" dirty="0" smtClean="0"/>
                        <a:t>После</a:t>
                      </a:r>
                      <a:endParaRPr lang="ru-RU" sz="1700" b="1" dirty="0"/>
                    </a:p>
                  </a:txBody>
                  <a:tcPr marL="91449" marR="91449" marT="45711" marB="45711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776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5750" lvl="0" indent="-285750" algn="l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700" b="0" dirty="0" smtClean="0">
                          <a:latin typeface="Arial" pitchFamily="34" charset="0"/>
                          <a:cs typeface="Arial" pitchFamily="34" charset="0"/>
                        </a:rPr>
                        <a:t>1С:Бухгалтерия 7.7 БУ</a:t>
                      </a:r>
                    </a:p>
                    <a:p>
                      <a:pPr marL="285750" indent="-285750" algn="l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700" b="0" dirty="0" smtClean="0">
                          <a:latin typeface="Arial" pitchFamily="34" charset="0"/>
                          <a:cs typeface="Arial" pitchFamily="34" charset="0"/>
                        </a:rPr>
                        <a:t>1С:Бухгалтерия 7.7 </a:t>
                      </a:r>
                      <a:r>
                        <a:rPr lang="ru-RU" sz="1700" b="0" dirty="0" smtClean="0">
                          <a:latin typeface="Arial" pitchFamily="34" charset="0"/>
                          <a:cs typeface="Arial" pitchFamily="34" charset="0"/>
                        </a:rPr>
                        <a:t>УУ</a:t>
                      </a:r>
                      <a:endParaRPr lang="ru-RU" sz="1700" b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85750" indent="-285750" algn="l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700" b="0" dirty="0" smtClean="0">
                          <a:latin typeface="Arial" pitchFamily="34" charset="0"/>
                          <a:cs typeface="Arial" pitchFamily="34" charset="0"/>
                        </a:rPr>
                        <a:t>1С:ИТРП – учёт остатков по хозяйственным складам</a:t>
                      </a:r>
                    </a:p>
                    <a:p>
                      <a:pPr marL="285750" lvl="0" indent="-285750" algn="l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700" b="0" dirty="0" smtClean="0">
                          <a:latin typeface="Arial" pitchFamily="34" charset="0"/>
                          <a:cs typeface="Arial" pitchFamily="34" charset="0"/>
                        </a:rPr>
                        <a:t>1С:ИТРП – управленческий учёт</a:t>
                      </a:r>
                    </a:p>
                    <a:p>
                      <a:pPr marL="285750" indent="-285750" algn="l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n-US" sz="1700" b="0" dirty="0" err="1" smtClean="0">
                          <a:latin typeface="Arial" pitchFamily="34" charset="0"/>
                          <a:cs typeface="Arial" pitchFamily="34" charset="0"/>
                        </a:rPr>
                        <a:t>Deductor</a:t>
                      </a:r>
                      <a:r>
                        <a:rPr lang="ru-RU" sz="1700" b="0" dirty="0" smtClean="0">
                          <a:latin typeface="Arial" pitchFamily="34" charset="0"/>
                          <a:cs typeface="Arial" pitchFamily="34" charset="0"/>
                        </a:rPr>
                        <a:t>- Инструмент </a:t>
                      </a:r>
                      <a:r>
                        <a:rPr lang="en-US" sz="1700" b="0" dirty="0" smtClean="0">
                          <a:latin typeface="Arial" pitchFamily="34" charset="0"/>
                          <a:cs typeface="Arial" pitchFamily="34" charset="0"/>
                        </a:rPr>
                        <a:t>BI </a:t>
                      </a:r>
                      <a:endParaRPr lang="ru-RU" sz="1700" b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85750" indent="-285750" algn="l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700" b="0" dirty="0" smtClean="0">
                          <a:latin typeface="Arial" pitchFamily="34" charset="0"/>
                          <a:cs typeface="Arial" pitchFamily="34" charset="0"/>
                        </a:rPr>
                        <a:t>Файл </a:t>
                      </a:r>
                      <a:r>
                        <a:rPr lang="en-US" sz="1700" b="0" dirty="0" smtClean="0">
                          <a:latin typeface="Arial" pitchFamily="34" charset="0"/>
                          <a:cs typeface="Arial" pitchFamily="34" charset="0"/>
                        </a:rPr>
                        <a:t>Excel-</a:t>
                      </a:r>
                      <a:r>
                        <a:rPr lang="ru-RU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 оперативного управления запасами/закупками</a:t>
                      </a:r>
                      <a:endParaRPr lang="ru-RU" sz="1700" b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85750" lvl="0" indent="-285750" algn="l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700" b="0" dirty="0" smtClean="0">
                          <a:latin typeface="Arial" pitchFamily="34" charset="0"/>
                          <a:cs typeface="Arial" pitchFamily="34" charset="0"/>
                        </a:rPr>
                        <a:t>Сайт- оформления заказов от покупателей</a:t>
                      </a:r>
                    </a:p>
                  </a:txBody>
                  <a:tcPr marL="91449" marR="91449" marT="45711" marB="45711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2900" marR="0" lvl="0" indent="-3429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700" b="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en-US" sz="1700" b="0" dirty="0" smtClean="0">
                          <a:latin typeface="Arial" pitchFamily="34" charset="0"/>
                          <a:cs typeface="Arial" pitchFamily="34" charset="0"/>
                        </a:rPr>
                        <a:t>C:PDM</a:t>
                      </a:r>
                      <a:endParaRPr lang="ru-RU" sz="1700" b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700" b="0" dirty="0" smtClean="0">
                          <a:latin typeface="Arial" pitchFamily="34" charset="0"/>
                          <a:cs typeface="Arial" pitchFamily="34" charset="0"/>
                        </a:rPr>
                        <a:t>1С:УПП + </a:t>
                      </a:r>
                      <a:r>
                        <a:rPr lang="ru-RU" sz="1700" b="0" dirty="0" err="1" smtClean="0">
                          <a:latin typeface="Arial" pitchFamily="34" charset="0"/>
                          <a:cs typeface="Arial" pitchFamily="34" charset="0"/>
                        </a:rPr>
                        <a:t>БИТ:Финанс</a:t>
                      </a:r>
                      <a:endParaRPr lang="ru-RU" sz="1700" b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n-US" sz="1700" b="0" dirty="0" err="1" smtClean="0">
                          <a:latin typeface="Arial" pitchFamily="34" charset="0"/>
                          <a:cs typeface="Arial" pitchFamily="34" charset="0"/>
                        </a:rPr>
                        <a:t>Deductor</a:t>
                      </a:r>
                      <a:endParaRPr lang="ru-RU" sz="1700" b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ru-RU" sz="1700" dirty="0"/>
                    </a:p>
                  </a:txBody>
                  <a:tcPr marL="91449" marR="91449" marT="45711" marB="45711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116633"/>
            <a:ext cx="6480720" cy="603448"/>
          </a:xfrm>
        </p:spPr>
        <p:txBody>
          <a:bodyPr>
            <a:normAutofit fontScale="90000"/>
          </a:bodyPr>
          <a:lstStyle/>
          <a:p>
            <a:pPr algn="r"/>
            <a:r>
              <a:rPr lang="ru-RU" sz="3400" dirty="0"/>
              <a:t>Состав используемого ПО (БД)</a:t>
            </a:r>
          </a:p>
        </p:txBody>
      </p:sp>
    </p:spTree>
    <p:extLst>
      <p:ext uri="{BB962C8B-B14F-4D97-AF65-F5344CB8AC3E}">
        <p14:creationId xmlns:p14="http://schemas.microsoft.com/office/powerpoint/2010/main" val="374616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51" y="1628800"/>
            <a:ext cx="6624638" cy="4603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411760" y="116633"/>
            <a:ext cx="6480720" cy="603448"/>
          </a:xfrm>
          <a:prstGeom prst="rect">
            <a:avLst/>
          </a:prstGeom>
        </p:spPr>
        <p:txBody>
          <a:bodyPr vert="horz" lIns="85966" tIns="42982" rIns="85966" bIns="42982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400" dirty="0"/>
              <a:t>НСИ. Стало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48072" y="836712"/>
            <a:ext cx="8229600" cy="792088"/>
          </a:xfrm>
          <a:prstGeom prst="rect">
            <a:avLst/>
          </a:prstGeom>
        </p:spPr>
        <p:txBody>
          <a:bodyPr>
            <a:normAutofit/>
          </a:bodyPr>
          <a:lstStyle>
            <a:lvl1pPr marL="250732" indent="-250732" algn="l" defTabSz="859654" rtl="0" eaLnBrk="1" latinLnBrk="0" hangingPunct="1">
              <a:spcBef>
                <a:spcPts val="752"/>
              </a:spcBef>
              <a:buFont typeface="Arial" pitchFamily="34" charset="0"/>
              <a:buChar char="•"/>
              <a:defRPr sz="3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0420" indent="-259687" algn="l" defTabSz="859654" rtl="0" eaLnBrk="1" latinLnBrk="0" hangingPunct="1">
              <a:spcBef>
                <a:spcPts val="752"/>
              </a:spcBef>
              <a:buFont typeface="Arial" pitchFamily="34" charset="0"/>
              <a:buChar char="◦"/>
              <a:defRPr sz="27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61152" indent="-250732" algn="l" defTabSz="859654" rtl="0" eaLnBrk="1" latinLnBrk="0" hangingPunct="1">
              <a:spcBef>
                <a:spcPts val="752"/>
              </a:spcBef>
              <a:buFont typeface="Arial" pitchFamily="34" charset="0"/>
              <a:buChar char="•"/>
              <a:defRPr sz="2200" kern="120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lvl3pPr>
            <a:lvl4pPr marL="1011885" indent="-250732" algn="l" defTabSz="859654" rtl="0" eaLnBrk="1" latinLnBrk="0" hangingPunct="1">
              <a:spcBef>
                <a:spcPts val="752"/>
              </a:spcBef>
              <a:buFont typeface="Arial" pitchFamily="34" charset="0"/>
              <a:buChar char="◦"/>
              <a:defRPr sz="19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62617" indent="-250732" algn="l" defTabSz="859654" rtl="0" eaLnBrk="1" latinLnBrk="0" hangingPunct="1">
              <a:spcBef>
                <a:spcPts val="752"/>
              </a:spcBef>
              <a:buFont typeface="Arial" pitchFamily="34" charset="0"/>
              <a:buChar char="-"/>
              <a:defRPr sz="19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364049" indent="-214914" algn="l" defTabSz="8596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3876" indent="-214914" algn="l" defTabSz="8596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23703" indent="-214914" algn="l" defTabSz="8596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3530" indent="-214914" algn="l" defTabSz="8596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128"/>
              </a:spcBef>
            </a:pPr>
            <a:r>
              <a:rPr lang="ru-RU" sz="1800" dirty="0"/>
              <a:t>Автоматизированная подготовка полного комплекта КД и ТД в </a:t>
            </a:r>
            <a:r>
              <a:rPr lang="ru-RU" sz="1800" dirty="0" smtClean="0"/>
              <a:t>1С:PDM</a:t>
            </a:r>
          </a:p>
          <a:p>
            <a:pPr lvl="1">
              <a:spcBef>
                <a:spcPts val="1128"/>
              </a:spcBef>
            </a:pPr>
            <a:r>
              <a:rPr lang="ru-RU" sz="1500" dirty="0" smtClean="0"/>
              <a:t>В </a:t>
            </a:r>
            <a:r>
              <a:rPr lang="ru-RU" sz="1500" dirty="0"/>
              <a:t>том числе, по запросам </a:t>
            </a:r>
            <a:r>
              <a:rPr lang="ru-RU" sz="1500" dirty="0" smtClean="0"/>
              <a:t>от клиентов через </a:t>
            </a:r>
            <a:r>
              <a:rPr lang="ru-RU" sz="1500" dirty="0"/>
              <a:t>отдел маркетинга	</a:t>
            </a:r>
          </a:p>
        </p:txBody>
      </p:sp>
    </p:spTree>
    <p:extLst>
      <p:ext uri="{BB962C8B-B14F-4D97-AF65-F5344CB8AC3E}">
        <p14:creationId xmlns:p14="http://schemas.microsoft.com/office/powerpoint/2010/main" val="185311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3" y="1700214"/>
            <a:ext cx="8659813" cy="406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836713"/>
            <a:ext cx="8229600" cy="720080"/>
          </a:xfrm>
        </p:spPr>
        <p:txBody>
          <a:bodyPr>
            <a:noAutofit/>
          </a:bodyPr>
          <a:lstStyle/>
          <a:p>
            <a:pPr algn="l"/>
            <a:r>
              <a:rPr lang="ru-RU" sz="1900" dirty="0"/>
              <a:t>Регулярный перенос изменений КД и ТД в учетную систему (</a:t>
            </a:r>
            <a:r>
              <a:rPr lang="en-US" sz="1900" dirty="0"/>
              <a:t>PDM -&gt;</a:t>
            </a:r>
            <a:r>
              <a:rPr lang="ru-RU" sz="1900" dirty="0"/>
              <a:t> УПП)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411760" y="116633"/>
            <a:ext cx="6480720" cy="603448"/>
          </a:xfrm>
          <a:prstGeom prst="rect">
            <a:avLst/>
          </a:prstGeom>
        </p:spPr>
        <p:txBody>
          <a:bodyPr vert="horz" lIns="85966" tIns="42982" rIns="85966" bIns="42982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400" dirty="0"/>
              <a:t>НСИ. Стало</a:t>
            </a:r>
          </a:p>
        </p:txBody>
      </p:sp>
    </p:spTree>
    <p:extLst>
      <p:ext uri="{BB962C8B-B14F-4D97-AF65-F5344CB8AC3E}">
        <p14:creationId xmlns:p14="http://schemas.microsoft.com/office/powerpoint/2010/main" val="228524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Технологии внедрения</a:t>
            </a:r>
          </a:p>
          <a:p>
            <a:pPr lvl="1"/>
            <a:r>
              <a:rPr lang="ru-RU" sz="1800" dirty="0" smtClean="0"/>
              <a:t>Фазы и этапы проекта в общем случае</a:t>
            </a:r>
          </a:p>
          <a:p>
            <a:pPr lvl="1"/>
            <a:r>
              <a:rPr lang="ru-RU" sz="1800" dirty="0" smtClean="0"/>
              <a:t>Варианты организации проекта</a:t>
            </a:r>
          </a:p>
          <a:p>
            <a:r>
              <a:rPr lang="ru-RU" sz="2000" dirty="0" smtClean="0"/>
              <a:t>Особенности внедрения на крупных производственных предприятиях</a:t>
            </a:r>
          </a:p>
          <a:p>
            <a:r>
              <a:rPr lang="ru-RU" sz="2000" dirty="0" smtClean="0"/>
              <a:t>Формула качества проекта</a:t>
            </a:r>
          </a:p>
          <a:p>
            <a:pPr lvl="1"/>
            <a:r>
              <a:rPr lang="ru-RU" sz="1800" dirty="0" smtClean="0"/>
              <a:t>Как превзойти ожидания Заказчика?</a:t>
            </a:r>
          </a:p>
          <a:p>
            <a:r>
              <a:rPr lang="ru-RU" sz="2000" dirty="0"/>
              <a:t>Как внедрение КИС поможет увеличить прибыль?</a:t>
            </a:r>
            <a:endParaRPr lang="ru-RU" sz="2000" dirty="0" smtClean="0"/>
          </a:p>
          <a:p>
            <a:pPr lvl="1"/>
            <a:r>
              <a:rPr lang="ru-RU" sz="1700" dirty="0" smtClean="0"/>
              <a:t>Потенциальные эффекты внедрения </a:t>
            </a:r>
            <a:r>
              <a:rPr lang="en-US" sz="1700" dirty="0" smtClean="0"/>
              <a:t>ERP</a:t>
            </a:r>
            <a:r>
              <a:rPr lang="ru-RU" sz="1700" dirty="0" smtClean="0"/>
              <a:t>-системы</a:t>
            </a:r>
          </a:p>
          <a:p>
            <a:pPr lvl="1"/>
            <a:r>
              <a:rPr lang="ru-RU" sz="1800" dirty="0" smtClean="0"/>
              <a:t>Источники окупаемости проекта</a:t>
            </a:r>
          </a:p>
          <a:p>
            <a:r>
              <a:rPr lang="ru-RU" sz="2000" dirty="0" smtClean="0"/>
              <a:t>Пример реализованного проекта</a:t>
            </a:r>
          </a:p>
          <a:p>
            <a:pPr lvl="1"/>
            <a:r>
              <a:rPr lang="ru-RU" sz="1800" dirty="0" smtClean="0"/>
              <a:t>Исходная ситуация и результаты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27107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Прямоугольник 1"/>
          <p:cNvSpPr>
            <a:spLocks noChangeArrowheads="1"/>
          </p:cNvSpPr>
          <p:nvPr/>
        </p:nvSpPr>
        <p:spPr bwMode="auto">
          <a:xfrm>
            <a:off x="250825" y="982666"/>
            <a:ext cx="8713788" cy="610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966" tIns="42982" rIns="85966" bIns="42982">
            <a:spAutoFit/>
          </a:bodyPr>
          <a:lstStyle/>
          <a:p>
            <a:pPr fontAlgn="t"/>
            <a:r>
              <a:rPr lang="ru-RU" dirty="0">
                <a:solidFill>
                  <a:srgbClr val="000000"/>
                </a:solidFill>
                <a:latin typeface="Arial" charset="0"/>
              </a:rPr>
              <a:t>Замена </a:t>
            </a:r>
            <a:r>
              <a:rPr lang="ru-RU" dirty="0" err="1">
                <a:solidFill>
                  <a:srgbClr val="000000"/>
                </a:solidFill>
                <a:latin typeface="Arial" charset="0"/>
              </a:rPr>
              <a:t>Excel</a:t>
            </a:r>
            <a:r>
              <a:rPr lang="ru-RU" dirty="0">
                <a:solidFill>
                  <a:srgbClr val="000000"/>
                </a:solidFill>
                <a:latin typeface="Arial" charset="0"/>
              </a:rPr>
              <a:t> файла (план закупок)  формированием и управлением материальными потребностями в общей ИС</a:t>
            </a: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41" y="1700215"/>
            <a:ext cx="7977188" cy="417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195740" y="260352"/>
            <a:ext cx="6502177" cy="504355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ru-RU" sz="3400" dirty="0"/>
              <a:t>Управление запасами. Было</a:t>
            </a:r>
          </a:p>
        </p:txBody>
      </p:sp>
    </p:spTree>
    <p:extLst>
      <p:ext uri="{BB962C8B-B14F-4D97-AF65-F5344CB8AC3E}">
        <p14:creationId xmlns:p14="http://schemas.microsoft.com/office/powerpoint/2010/main" val="248174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9" y="1052736"/>
            <a:ext cx="8356600" cy="4452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195740" y="260352"/>
            <a:ext cx="6502177" cy="504355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ru-RU" sz="3400" dirty="0"/>
              <a:t>Управление запасами. Стало</a:t>
            </a:r>
          </a:p>
        </p:txBody>
      </p:sp>
    </p:spTree>
    <p:extLst>
      <p:ext uri="{BB962C8B-B14F-4D97-AF65-F5344CB8AC3E}">
        <p14:creationId xmlns:p14="http://schemas.microsoft.com/office/powerpoint/2010/main" val="109410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950913" y="58739"/>
            <a:ext cx="8229600" cy="849312"/>
          </a:xfrm>
        </p:spPr>
        <p:txBody>
          <a:bodyPr>
            <a:normAutofit/>
          </a:bodyPr>
          <a:lstStyle/>
          <a:p>
            <a:pPr algn="r" eaLnBrk="1" hangingPunct="1"/>
            <a:r>
              <a:rPr lang="ru-RU" sz="3400"/>
              <a:t>Что есть на складе?</a:t>
            </a: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616"/>
            <a:ext cx="8662988" cy="348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8" y="2614613"/>
            <a:ext cx="7345364" cy="366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000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68313" y="115889"/>
            <a:ext cx="8229600" cy="720725"/>
          </a:xfrm>
        </p:spPr>
        <p:txBody>
          <a:bodyPr>
            <a:normAutofit/>
          </a:bodyPr>
          <a:lstStyle/>
          <a:p>
            <a:pPr algn="r" eaLnBrk="1" hangingPunct="1"/>
            <a:r>
              <a:rPr lang="ru-RU" sz="3400" dirty="0"/>
              <a:t>Производство</a:t>
            </a:r>
          </a:p>
        </p:txBody>
      </p:sp>
      <p:sp>
        <p:nvSpPr>
          <p:cNvPr id="10243" name="Прямоугольник 1"/>
          <p:cNvSpPr>
            <a:spLocks noChangeArrowheads="1"/>
          </p:cNvSpPr>
          <p:nvPr/>
        </p:nvSpPr>
        <p:spPr bwMode="auto">
          <a:xfrm>
            <a:off x="179392" y="908051"/>
            <a:ext cx="8785225" cy="348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966" tIns="42982" rIns="85966" bIns="42982">
            <a:spAutoFit/>
          </a:bodyPr>
          <a:lstStyle/>
          <a:p>
            <a:pPr marL="268642" indent="-268642" fontAlgn="t">
              <a:buFont typeface="Arial" charset="0"/>
              <a:buChar char="•"/>
            </a:pPr>
            <a:r>
              <a:rPr lang="ru-RU" dirty="0">
                <a:solidFill>
                  <a:srgbClr val="000000"/>
                </a:solidFill>
                <a:latin typeface="Arial" charset="0"/>
              </a:rPr>
              <a:t>Внедрение </a:t>
            </a:r>
            <a:r>
              <a:rPr lang="ru-RU" dirty="0" smtClean="0">
                <a:solidFill>
                  <a:srgbClr val="000000"/>
                </a:solidFill>
                <a:latin typeface="Arial" charset="0"/>
              </a:rPr>
              <a:t>полностью полуфабрикатного </a:t>
            </a:r>
            <a:r>
              <a:rPr lang="ru-RU" dirty="0">
                <a:solidFill>
                  <a:srgbClr val="000000"/>
                </a:solidFill>
                <a:latin typeface="Arial" charset="0"/>
              </a:rPr>
              <a:t>метода учёта</a:t>
            </a: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9" y="1349376"/>
            <a:ext cx="6124575" cy="46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037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68313" y="115889"/>
            <a:ext cx="8229600" cy="720725"/>
          </a:xfrm>
        </p:spPr>
        <p:txBody>
          <a:bodyPr>
            <a:normAutofit/>
          </a:bodyPr>
          <a:lstStyle/>
          <a:p>
            <a:pPr algn="r" eaLnBrk="1" hangingPunct="1"/>
            <a:r>
              <a:rPr lang="ru-RU" sz="3400" dirty="0"/>
              <a:t>Производство</a:t>
            </a:r>
          </a:p>
        </p:txBody>
      </p:sp>
      <p:sp>
        <p:nvSpPr>
          <p:cNvPr id="11267" name="Прямоугольник 1"/>
          <p:cNvSpPr>
            <a:spLocks noChangeArrowheads="1"/>
          </p:cNvSpPr>
          <p:nvPr/>
        </p:nvSpPr>
        <p:spPr bwMode="auto">
          <a:xfrm>
            <a:off x="179392" y="908054"/>
            <a:ext cx="8785225" cy="610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966" tIns="42982" rIns="85966" bIns="42982">
            <a:spAutoFit/>
          </a:bodyPr>
          <a:lstStyle/>
          <a:p>
            <a:pPr marL="268642" indent="-268642" fontAlgn="t">
              <a:buFont typeface="Arial" charset="0"/>
              <a:buChar char="•"/>
            </a:pPr>
            <a:r>
              <a:rPr lang="ru-RU" dirty="0">
                <a:solidFill>
                  <a:srgbClr val="000000"/>
                </a:solidFill>
                <a:latin typeface="Arial" charset="0"/>
              </a:rPr>
              <a:t>Формирование сменных заданий до участков  в общей ИС на основании методов  MRPII</a:t>
            </a: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92" y="1555752"/>
            <a:ext cx="8829675" cy="4781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505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590549" y="58739"/>
            <a:ext cx="8229600" cy="849312"/>
          </a:xfrm>
        </p:spPr>
        <p:txBody>
          <a:bodyPr>
            <a:normAutofit/>
          </a:bodyPr>
          <a:lstStyle/>
          <a:p>
            <a:pPr algn="r" eaLnBrk="1" hangingPunct="1"/>
            <a:r>
              <a:rPr lang="ru-RU" sz="3400"/>
              <a:t>Реальная себестоимость</a:t>
            </a:r>
          </a:p>
        </p:txBody>
      </p:sp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836617"/>
            <a:ext cx="4954588" cy="4679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7" y="2349502"/>
            <a:ext cx="4148137" cy="388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74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590549" y="58739"/>
            <a:ext cx="8229600" cy="849312"/>
          </a:xfrm>
        </p:spPr>
        <p:txBody>
          <a:bodyPr>
            <a:normAutofit/>
          </a:bodyPr>
          <a:lstStyle/>
          <a:p>
            <a:pPr algn="r" eaLnBrk="1" hangingPunct="1"/>
            <a:r>
              <a:rPr lang="ru-RU" sz="3400"/>
              <a:t>Плановая себестоимость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404939"/>
            <a:ext cx="7981950" cy="3752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090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590549" y="58739"/>
            <a:ext cx="8229600" cy="849312"/>
          </a:xfrm>
        </p:spPr>
        <p:txBody>
          <a:bodyPr>
            <a:normAutofit/>
          </a:bodyPr>
          <a:lstStyle/>
          <a:p>
            <a:pPr algn="r" eaLnBrk="1" hangingPunct="1"/>
            <a:r>
              <a:rPr lang="ru-RU" sz="3400"/>
              <a:t>Плановая себестоимость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9" y="692152"/>
            <a:ext cx="8964612" cy="354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6" y="3797303"/>
            <a:ext cx="9037638" cy="294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200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590549" y="58739"/>
            <a:ext cx="8229600" cy="849312"/>
          </a:xfrm>
        </p:spPr>
        <p:txBody>
          <a:bodyPr>
            <a:normAutofit/>
          </a:bodyPr>
          <a:lstStyle/>
          <a:p>
            <a:pPr algn="r" eaLnBrk="1" hangingPunct="1"/>
            <a:r>
              <a:rPr lang="ru-RU" sz="3400" dirty="0"/>
              <a:t>Клиентский сервис через </a:t>
            </a:r>
            <a:r>
              <a:rPr lang="en-US" sz="3400" dirty="0"/>
              <a:t>Web</a:t>
            </a:r>
            <a:endParaRPr lang="ru-RU" sz="3400" dirty="0"/>
          </a:p>
        </p:txBody>
      </p:sp>
      <p:pic>
        <p:nvPicPr>
          <p:cNvPr id="15363" name="Picture 2" descr="C:\Users\mkudinov\Desktop\Новый точечный рисунок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1" y="1268416"/>
            <a:ext cx="4667251" cy="4032251"/>
          </a:xfrm>
          <a:prstGeom prst="rect">
            <a:avLst/>
          </a:prstGeom>
          <a:noFill/>
          <a:ln w="9525">
            <a:solidFill>
              <a:srgbClr val="89A4A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9750" y="1268416"/>
            <a:ext cx="3024188" cy="4032251"/>
          </a:xfrm>
          <a:prstGeom prst="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lIns="85966" tIns="42982" rIns="85966" bIns="42982" anchor="ctr"/>
          <a:lstStyle/>
          <a:p>
            <a:pPr algn="ctr">
              <a:defRPr/>
            </a:pPr>
            <a:r>
              <a:rPr lang="ru-RU" sz="2700" kern="0" dirty="0">
                <a:solidFill>
                  <a:srgbClr val="FF0000"/>
                </a:solidFill>
                <a:latin typeface="Arial"/>
              </a:rPr>
              <a:t>99% </a:t>
            </a:r>
            <a:r>
              <a:rPr lang="ru-RU" sz="1900" kern="0" dirty="0">
                <a:solidFill>
                  <a:srgbClr val="000000"/>
                </a:solidFill>
                <a:latin typeface="Arial"/>
              </a:rPr>
              <a:t>заказов клиентов компании размещаются через клиентский сайт компании, реализованный посредством  WEB  интерфейса (клиенты фактически работают в информационной системе предприятия) </a:t>
            </a:r>
          </a:p>
        </p:txBody>
      </p:sp>
    </p:spTree>
    <p:extLst>
      <p:ext uri="{BB962C8B-B14F-4D97-AF65-F5344CB8AC3E}">
        <p14:creationId xmlns:p14="http://schemas.microsoft.com/office/powerpoint/2010/main" val="296008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590549" y="58739"/>
            <a:ext cx="8229600" cy="849312"/>
          </a:xfrm>
        </p:spPr>
        <p:txBody>
          <a:bodyPr>
            <a:normAutofit/>
          </a:bodyPr>
          <a:lstStyle/>
          <a:p>
            <a:pPr algn="r" eaLnBrk="1" hangingPunct="1"/>
            <a:r>
              <a:rPr lang="ru-RU" sz="3400"/>
              <a:t>Клиентский сервис через </a:t>
            </a:r>
            <a:r>
              <a:rPr lang="en-US" sz="3400"/>
              <a:t>Web</a:t>
            </a:r>
            <a:endParaRPr lang="ru-RU" sz="340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268418"/>
            <a:ext cx="5545138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95288" y="1268418"/>
            <a:ext cx="2663825" cy="4321175"/>
          </a:xfrm>
          <a:prstGeom prst="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lIns="85966" tIns="42982" rIns="85966" bIns="42982" anchor="ctr"/>
          <a:lstStyle/>
          <a:p>
            <a:pPr algn="ctr">
              <a:defRPr/>
            </a:pPr>
            <a:r>
              <a:rPr lang="ru-RU" sz="1900" kern="0" dirty="0">
                <a:solidFill>
                  <a:srgbClr val="000000"/>
                </a:solidFill>
                <a:latin typeface="Arial"/>
              </a:rPr>
              <a:t>Система представляет широкие возможности клиенту</a:t>
            </a:r>
          </a:p>
        </p:txBody>
      </p:sp>
    </p:spTree>
    <p:extLst>
      <p:ext uri="{BB962C8B-B14F-4D97-AF65-F5344CB8AC3E}">
        <p14:creationId xmlns:p14="http://schemas.microsoft.com/office/powerpoint/2010/main" val="230432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683568" y="1810915"/>
            <a:ext cx="7056784" cy="1512169"/>
          </a:xfrm>
          <a:prstGeom prst="roundRect">
            <a:avLst/>
          </a:prstGeom>
          <a:solidFill>
            <a:srgbClr val="33CC33">
              <a:alpha val="20000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966" tIns="42982" rIns="85966" bIns="42982" rtlCol="0" anchor="ctr"/>
          <a:lstStyle/>
          <a:p>
            <a:pPr algn="ctr"/>
            <a:endParaRPr lang="ru-RU"/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0851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Три «</a:t>
            </a:r>
            <a:r>
              <a:rPr lang="ru-RU" b="1" u="sng" dirty="0" smtClean="0"/>
              <a:t>кита</a:t>
            </a:r>
            <a:r>
              <a:rPr lang="ru-RU" dirty="0" smtClean="0"/>
              <a:t>» внедрения (обязательные составляющие результата):</a:t>
            </a:r>
          </a:p>
          <a:p>
            <a:pPr lvl="1">
              <a:spcBef>
                <a:spcPts val="1128"/>
              </a:spcBef>
            </a:pPr>
            <a:r>
              <a:rPr lang="ru-RU" b="1" dirty="0" smtClean="0"/>
              <a:t>Модель функционирования системы</a:t>
            </a:r>
          </a:p>
          <a:p>
            <a:pPr lvl="2"/>
            <a:r>
              <a:rPr lang="ru-RU" dirty="0" smtClean="0">
                <a:solidFill>
                  <a:srgbClr val="002060"/>
                </a:solidFill>
              </a:rPr>
              <a:t>Внутренние регламентирующие документы (учетная политика и т.п.)</a:t>
            </a:r>
          </a:p>
          <a:p>
            <a:pPr lvl="2"/>
            <a:r>
              <a:rPr lang="ru-RU" dirty="0" smtClean="0">
                <a:solidFill>
                  <a:srgbClr val="002060"/>
                </a:solidFill>
              </a:rPr>
              <a:t>Процедуры </a:t>
            </a:r>
            <a:r>
              <a:rPr lang="ru-RU" dirty="0">
                <a:solidFill>
                  <a:srgbClr val="002060"/>
                </a:solidFill>
              </a:rPr>
              <a:t>взаимодействия пользователей с программой для всех процессов</a:t>
            </a:r>
          </a:p>
          <a:p>
            <a:pPr lvl="3"/>
            <a:r>
              <a:rPr lang="ru-RU" sz="2100" dirty="0"/>
              <a:t>Описание процедур, пользовательская документация</a:t>
            </a:r>
          </a:p>
          <a:p>
            <a:pPr lvl="3"/>
            <a:r>
              <a:rPr lang="ru-RU" sz="2100" dirty="0"/>
              <a:t>Подготовленный персонал – организация тренингов </a:t>
            </a:r>
            <a:r>
              <a:rPr lang="ru-RU" sz="2100" dirty="0" smtClean="0"/>
              <a:t>(</a:t>
            </a:r>
            <a:r>
              <a:rPr lang="ru-RU" sz="2100" u="sng" dirty="0" smtClean="0"/>
              <a:t>навыки</a:t>
            </a:r>
            <a:r>
              <a:rPr lang="ru-RU" sz="2100" dirty="0" smtClean="0"/>
              <a:t>, а не знания)</a:t>
            </a:r>
            <a:endParaRPr lang="ru-RU" sz="2100" dirty="0"/>
          </a:p>
          <a:p>
            <a:pPr lvl="1">
              <a:spcBef>
                <a:spcPts val="1692"/>
              </a:spcBef>
            </a:pPr>
            <a:r>
              <a:rPr lang="ru-RU" b="1" dirty="0"/>
              <a:t>Программное обеспечение </a:t>
            </a:r>
            <a:r>
              <a:rPr lang="ru-RU" b="1" dirty="0" smtClean="0"/>
              <a:t>с требуемой функциональностью</a:t>
            </a:r>
            <a:r>
              <a:rPr lang="ru-RU" dirty="0" smtClean="0"/>
              <a:t> </a:t>
            </a:r>
          </a:p>
          <a:p>
            <a:pPr lvl="2"/>
            <a:r>
              <a:rPr lang="ru-RU" dirty="0" smtClean="0">
                <a:solidFill>
                  <a:srgbClr val="002060"/>
                </a:solidFill>
              </a:rPr>
              <a:t>Структура данных (полнота,  взаимосвязи, иерархия и т.п.)  </a:t>
            </a:r>
          </a:p>
          <a:p>
            <a:pPr lvl="2"/>
            <a:r>
              <a:rPr lang="ru-RU" dirty="0" smtClean="0">
                <a:solidFill>
                  <a:srgbClr val="002060"/>
                </a:solidFill>
              </a:rPr>
              <a:t>Алгоритмы обработки данных (соответствующие принятой модели)</a:t>
            </a:r>
          </a:p>
          <a:p>
            <a:pPr lvl="2"/>
            <a:r>
              <a:rPr lang="ru-RU" dirty="0" smtClean="0">
                <a:solidFill>
                  <a:srgbClr val="002060"/>
                </a:solidFill>
              </a:rPr>
              <a:t>Интерфейс  (формы </a:t>
            </a:r>
            <a:r>
              <a:rPr lang="ru-RU" dirty="0">
                <a:solidFill>
                  <a:srgbClr val="002060"/>
                </a:solidFill>
              </a:rPr>
              <a:t>ввода</a:t>
            </a:r>
            <a:r>
              <a:rPr lang="ru-RU" dirty="0" smtClean="0">
                <a:solidFill>
                  <a:srgbClr val="002060"/>
                </a:solidFill>
              </a:rPr>
              <a:t> и анализа данных, права доступа,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модель реакций системы, поддержка  процессов)</a:t>
            </a:r>
          </a:p>
          <a:p>
            <a:pPr lvl="1">
              <a:spcBef>
                <a:spcPts val="1692"/>
              </a:spcBef>
            </a:pPr>
            <a:r>
              <a:rPr lang="ru-RU" b="1" dirty="0" smtClean="0"/>
              <a:t>Начальное </a:t>
            </a:r>
            <a:r>
              <a:rPr lang="ru-RU" b="1" dirty="0"/>
              <a:t>заполнение баз </a:t>
            </a:r>
            <a:r>
              <a:rPr lang="ru-RU" b="1" dirty="0" smtClean="0"/>
              <a:t>данных</a:t>
            </a:r>
          </a:p>
          <a:p>
            <a:pPr lvl="2">
              <a:spcBef>
                <a:spcPts val="564"/>
              </a:spcBef>
            </a:pPr>
            <a:r>
              <a:rPr lang="ru-RU" dirty="0" smtClean="0">
                <a:solidFill>
                  <a:srgbClr val="002060"/>
                </a:solidFill>
              </a:rPr>
              <a:t>Справочники и начальные остатки</a:t>
            </a:r>
          </a:p>
          <a:p>
            <a:pPr lvl="2">
              <a:spcBef>
                <a:spcPts val="564"/>
              </a:spcBef>
            </a:pPr>
            <a:r>
              <a:rPr lang="ru-RU" dirty="0" smtClean="0">
                <a:solidFill>
                  <a:srgbClr val="002060"/>
                </a:solidFill>
              </a:rPr>
              <a:t>Параметры настройки, пользователи</a:t>
            </a:r>
          </a:p>
          <a:p>
            <a:pPr lvl="2">
              <a:spcBef>
                <a:spcPts val="564"/>
              </a:spcBef>
            </a:pPr>
            <a:r>
              <a:rPr lang="ru-RU" dirty="0" smtClean="0">
                <a:solidFill>
                  <a:srgbClr val="002060"/>
                </a:solidFill>
              </a:rPr>
              <a:t>История (выборочные данные за предыдущие периоды)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3568" y="4907259"/>
            <a:ext cx="7056784" cy="1152128"/>
          </a:xfrm>
          <a:prstGeom prst="roundRect">
            <a:avLst/>
          </a:prstGeom>
          <a:solidFill>
            <a:srgbClr val="C00000">
              <a:alpha val="2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966" tIns="42982" rIns="85966" bIns="42982"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83568" y="3378199"/>
            <a:ext cx="7056784" cy="1478259"/>
          </a:xfrm>
          <a:prstGeom prst="roundRect">
            <a:avLst/>
          </a:prstGeom>
          <a:solidFill>
            <a:schemeClr val="accent1">
              <a:lumMod val="40000"/>
              <a:lumOff val="6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966" tIns="42982" rIns="85966" bIns="42982" rtlCol="0" anchor="ctr"/>
          <a:lstStyle/>
          <a:p>
            <a:pPr algn="ctr"/>
            <a:endParaRPr lang="ru-RU"/>
          </a:p>
        </p:txBody>
      </p:sp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Технологии внедрения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707605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1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590549" y="58739"/>
            <a:ext cx="8229600" cy="849312"/>
          </a:xfrm>
        </p:spPr>
        <p:txBody>
          <a:bodyPr>
            <a:normAutofit/>
          </a:bodyPr>
          <a:lstStyle/>
          <a:p>
            <a:pPr algn="r" eaLnBrk="1" hangingPunct="1"/>
            <a:r>
              <a:rPr lang="ru-RU" sz="3400"/>
              <a:t>Клиентский сервис через </a:t>
            </a:r>
            <a:r>
              <a:rPr lang="en-US" sz="3400"/>
              <a:t>Web</a:t>
            </a:r>
            <a:endParaRPr lang="ru-RU" sz="3400"/>
          </a:p>
        </p:txBody>
      </p:sp>
      <p:sp>
        <p:nvSpPr>
          <p:cNvPr id="5" name="Прямоугольник 4"/>
          <p:cNvSpPr/>
          <p:nvPr/>
        </p:nvSpPr>
        <p:spPr>
          <a:xfrm>
            <a:off x="512763" y="1081092"/>
            <a:ext cx="8094662" cy="719137"/>
          </a:xfrm>
          <a:prstGeom prst="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lIns="85966" tIns="42982" rIns="85966" bIns="42982" anchor="ctr"/>
          <a:lstStyle/>
          <a:p>
            <a:pPr algn="ctr">
              <a:defRPr/>
            </a:pPr>
            <a:r>
              <a:rPr lang="ru-RU" sz="1900" kern="0" dirty="0">
                <a:solidFill>
                  <a:srgbClr val="000000"/>
                </a:solidFill>
                <a:latin typeface="Arial"/>
              </a:rPr>
              <a:t>Возможность вывода полной информации по продукции компании и отбора продукции по интересующим параметрам</a:t>
            </a: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42" y="2016126"/>
            <a:ext cx="8677275" cy="3716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910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590549" y="58739"/>
            <a:ext cx="8229600" cy="849312"/>
          </a:xfrm>
        </p:spPr>
        <p:txBody>
          <a:bodyPr>
            <a:normAutofit/>
          </a:bodyPr>
          <a:lstStyle/>
          <a:p>
            <a:pPr algn="r" eaLnBrk="1" hangingPunct="1"/>
            <a:r>
              <a:rPr lang="ru-RU" sz="3400"/>
              <a:t>Ключевые показатели через </a:t>
            </a:r>
            <a:r>
              <a:rPr lang="en-US" sz="3400"/>
              <a:t>Web</a:t>
            </a:r>
            <a:endParaRPr lang="ru-RU" sz="3400"/>
          </a:p>
        </p:txBody>
      </p:sp>
      <p:sp>
        <p:nvSpPr>
          <p:cNvPr id="7" name="Прямоугольник 6"/>
          <p:cNvSpPr/>
          <p:nvPr/>
        </p:nvSpPr>
        <p:spPr>
          <a:xfrm>
            <a:off x="295276" y="836613"/>
            <a:ext cx="8669338" cy="1296987"/>
          </a:xfrm>
          <a:prstGeom prst="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lIns="85966" tIns="42982" rIns="85966" bIns="42982" anchor="ctr"/>
          <a:lstStyle/>
          <a:p>
            <a:pPr algn="ctr">
              <a:defRPr/>
            </a:pPr>
            <a:endParaRPr lang="en-US" sz="1900" kern="0" dirty="0">
              <a:solidFill>
                <a:srgbClr val="000000"/>
              </a:solidFill>
              <a:latin typeface="Arial"/>
            </a:endParaRPr>
          </a:p>
          <a:p>
            <a:pPr algn="ctr">
              <a:defRPr/>
            </a:pPr>
            <a:r>
              <a:rPr lang="ru-RU" sz="1900" kern="0" dirty="0">
                <a:solidFill>
                  <a:srgbClr val="000000"/>
                </a:solidFill>
                <a:latin typeface="Arial"/>
              </a:rPr>
              <a:t>При загрузке Информационной системы , либо при входе из любой точки мира через 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WEB </a:t>
            </a:r>
            <a:r>
              <a:rPr lang="ru-RU" sz="1900" kern="0" dirty="0">
                <a:solidFill>
                  <a:srgbClr val="000000"/>
                </a:solidFill>
                <a:latin typeface="Arial"/>
              </a:rPr>
              <a:t> интерфейс , ключевые пользователи могут контролировать значимые показатели деятельности компании в режиме 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on-line</a:t>
            </a:r>
          </a:p>
          <a:p>
            <a:pPr algn="ctr">
              <a:defRPr/>
            </a:pPr>
            <a:r>
              <a:rPr lang="ru-RU" sz="1900" kern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2276475"/>
            <a:ext cx="8597900" cy="380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354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590549" y="58739"/>
            <a:ext cx="8229600" cy="849312"/>
          </a:xfrm>
        </p:spPr>
        <p:txBody>
          <a:bodyPr>
            <a:normAutofit/>
          </a:bodyPr>
          <a:lstStyle/>
          <a:p>
            <a:pPr algn="r" eaLnBrk="1" hangingPunct="1"/>
            <a:r>
              <a:rPr lang="ru-RU" sz="3400" dirty="0"/>
              <a:t>Быстродействие системы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8" y="1484316"/>
            <a:ext cx="9053513" cy="388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48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Появившиеся плюсы для  бизнеса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400" dirty="0" smtClean="0"/>
              <a:t>В области </a:t>
            </a:r>
            <a:r>
              <a:rPr lang="ru-RU" sz="2400" dirty="0" smtClean="0">
                <a:solidFill>
                  <a:srgbClr val="00B050"/>
                </a:solidFill>
              </a:rPr>
              <a:t>увеличения доходов </a:t>
            </a:r>
            <a:r>
              <a:rPr lang="ru-RU" sz="2400" dirty="0" smtClean="0"/>
              <a:t>(влияние на спрос)</a:t>
            </a:r>
            <a:endParaRPr lang="ru-RU" sz="2400" dirty="0"/>
          </a:p>
          <a:p>
            <a:pPr lvl="1"/>
            <a:r>
              <a:rPr lang="ru-RU" sz="2000" dirty="0" smtClean="0"/>
              <a:t>Удобство для клиентов (</a:t>
            </a:r>
            <a:r>
              <a:rPr lang="en-US" sz="2000" dirty="0" smtClean="0"/>
              <a:t>web-</a:t>
            </a:r>
            <a:r>
              <a:rPr lang="ru-RU" sz="2000" dirty="0" smtClean="0"/>
              <a:t>интерфейс)</a:t>
            </a:r>
          </a:p>
          <a:p>
            <a:pPr lvl="1"/>
            <a:r>
              <a:rPr lang="ru-RU" sz="2000" dirty="0" smtClean="0"/>
              <a:t>Поддержка управления рекламациями</a:t>
            </a:r>
          </a:p>
          <a:p>
            <a:pPr lvl="1"/>
            <a:r>
              <a:rPr lang="ru-RU" sz="2000" dirty="0" smtClean="0"/>
              <a:t>Маркетинг – выстроена процедура обработки запросов на модификацию продукции – актуализация ассортимента</a:t>
            </a:r>
          </a:p>
          <a:p>
            <a:r>
              <a:rPr lang="ru-RU" sz="2400" dirty="0" smtClean="0"/>
              <a:t>В области </a:t>
            </a:r>
            <a:r>
              <a:rPr lang="ru-RU" sz="2400" dirty="0" smtClean="0">
                <a:solidFill>
                  <a:srgbClr val="FF0000"/>
                </a:solidFill>
              </a:rPr>
              <a:t>сокращения расходов</a:t>
            </a:r>
          </a:p>
          <a:p>
            <a:pPr lvl="1"/>
            <a:r>
              <a:rPr lang="ru-RU" sz="2000" dirty="0" smtClean="0"/>
              <a:t>Оптимизируется объем запасов на складах и в НЗП</a:t>
            </a:r>
          </a:p>
          <a:p>
            <a:pPr lvl="2"/>
            <a:r>
              <a:rPr lang="ru-RU" sz="1500" dirty="0" smtClean="0"/>
              <a:t>улучшен контроль за неликвидными позициями</a:t>
            </a:r>
          </a:p>
          <a:p>
            <a:pPr lvl="1"/>
            <a:r>
              <a:rPr lang="ru-RU" sz="2000" dirty="0" smtClean="0"/>
              <a:t>Снижается удельная себестоимость единицы продукции</a:t>
            </a:r>
          </a:p>
          <a:p>
            <a:r>
              <a:rPr lang="ru-RU" sz="2300" dirty="0" smtClean="0"/>
              <a:t>Расширены возможности получения аналитической информации, необходимой для </a:t>
            </a:r>
            <a:r>
              <a:rPr lang="ru-RU" sz="2300" dirty="0" smtClean="0"/>
              <a:t>своевременного</a:t>
            </a:r>
            <a:br>
              <a:rPr lang="ru-RU" sz="2300" dirty="0" smtClean="0"/>
            </a:br>
            <a:r>
              <a:rPr lang="ru-RU" sz="2300" dirty="0" smtClean="0"/>
              <a:t>принятия управленческих </a:t>
            </a:r>
            <a:r>
              <a:rPr lang="ru-RU" sz="2300" dirty="0" smtClean="0"/>
              <a:t>решений</a:t>
            </a:r>
            <a:endParaRPr lang="ru-RU" sz="2300" dirty="0"/>
          </a:p>
        </p:txBody>
      </p:sp>
    </p:spTree>
    <p:extLst>
      <p:ext uri="{BB962C8B-B14F-4D97-AF65-F5344CB8AC3E}">
        <p14:creationId xmlns:p14="http://schemas.microsoft.com/office/powerpoint/2010/main" val="177081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Приглашаем всех заинтересовавшихся</a:t>
            </a:r>
          </a:p>
          <a:p>
            <a:pPr lvl="1"/>
            <a:r>
              <a:rPr lang="ru-RU" dirty="0" smtClean="0"/>
              <a:t>в малый зал</a:t>
            </a:r>
          </a:p>
          <a:p>
            <a:pPr lvl="1"/>
            <a:r>
              <a:rPr lang="ru-RU" dirty="0" smtClean="0"/>
              <a:t>на наш стенд «Первый БИТ» (в фойе)</a:t>
            </a:r>
          </a:p>
          <a:p>
            <a:endParaRPr lang="ru-RU" dirty="0" smtClean="0"/>
          </a:p>
          <a:p>
            <a:r>
              <a:rPr lang="ru-RU" dirty="0" smtClean="0"/>
              <a:t>Если </a:t>
            </a:r>
            <a:r>
              <a:rPr lang="ru-RU" dirty="0"/>
              <a:t>останутся вопросы – всех приглашаем на наши бесплатные клиентские семинары!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607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980730"/>
            <a:ext cx="7772400" cy="1470025"/>
          </a:xfrm>
        </p:spPr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внимание!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763688" y="3886200"/>
            <a:ext cx="6008712" cy="2351112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Компания Первый БИТ (1С:Бухучет и Торговля)</a:t>
            </a:r>
          </a:p>
          <a:p>
            <a:pPr algn="l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БИТ:PRO - Офис проектных решений</a:t>
            </a:r>
          </a:p>
          <a:p>
            <a:pPr algn="l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Москва, м.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Савеловская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http://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делаемпроекты.рф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/</a:t>
            </a:r>
          </a:p>
          <a:p>
            <a:pPr algn="l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Тел/факс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: +7 (495)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748-1234</a:t>
            </a:r>
          </a:p>
          <a:p>
            <a:pPr algn="l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e-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mail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biznes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@1cbit.ru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4644009" y="2564904"/>
            <a:ext cx="3384376" cy="792088"/>
          </a:xfrm>
          <a:prstGeom prst="rect">
            <a:avLst/>
          </a:prstGeom>
        </p:spPr>
        <p:txBody>
          <a:bodyPr vert="horz" lIns="85966" tIns="42982" rIns="85966" bIns="42982" rtlCol="0">
            <a:normAutofit/>
          </a:bodyPr>
          <a:lstStyle>
            <a:lvl1pPr marL="0" indent="0" algn="ctr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ru-RU" sz="1900" dirty="0" err="1">
                <a:solidFill>
                  <a:schemeClr val="accent1">
                    <a:lumMod val="50000"/>
                  </a:schemeClr>
                </a:solidFill>
              </a:rPr>
              <a:t>Брегадзе</a:t>
            </a:r>
            <a:r>
              <a:rPr lang="ru-RU" sz="1900" dirty="0">
                <a:solidFill>
                  <a:schemeClr val="accent1">
                    <a:lumMod val="50000"/>
                  </a:schemeClr>
                </a:solidFill>
              </a:rPr>
              <a:t> Михаил</a:t>
            </a:r>
          </a:p>
          <a:p>
            <a:pPr algn="l">
              <a:defRPr/>
            </a:pPr>
            <a:r>
              <a:rPr lang="ru-RU" sz="1900" dirty="0">
                <a:solidFill>
                  <a:schemeClr val="accent1">
                    <a:lumMod val="50000"/>
                  </a:schemeClr>
                </a:solidFill>
              </a:rPr>
              <a:t>Руководитель проектов</a:t>
            </a:r>
          </a:p>
        </p:txBody>
      </p:sp>
    </p:spTree>
    <p:extLst>
      <p:ext uri="{BB962C8B-B14F-4D97-AF65-F5344CB8AC3E}">
        <p14:creationId xmlns:p14="http://schemas.microsoft.com/office/powerpoint/2010/main" val="290152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Фазы (очереди)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По функциональности </a:t>
            </a:r>
            <a:r>
              <a:rPr lang="ru-RU" sz="2000" dirty="0" smtClean="0"/>
              <a:t>(в большинстве случаев)</a:t>
            </a:r>
            <a:endParaRPr lang="ru-RU" dirty="0" smtClean="0"/>
          </a:p>
          <a:p>
            <a:pPr lvl="1"/>
            <a:r>
              <a:rPr lang="ru-RU" dirty="0" smtClean="0"/>
              <a:t>Виды учета (УУ/оперативный, БУ, МСФО, …)</a:t>
            </a:r>
          </a:p>
          <a:p>
            <a:pPr lvl="1"/>
            <a:r>
              <a:rPr lang="ru-RU" dirty="0" smtClean="0"/>
              <a:t>Бизнес-процессы и используемые подсистемы</a:t>
            </a:r>
          </a:p>
          <a:p>
            <a:pPr lvl="1"/>
            <a:r>
              <a:rPr lang="ru-RU" dirty="0" smtClean="0"/>
              <a:t>Уровень (полнота) внедрения</a:t>
            </a:r>
          </a:p>
          <a:p>
            <a:pPr lvl="2"/>
            <a:r>
              <a:rPr lang="ru-RU" dirty="0" smtClean="0"/>
              <a:t>Состав и глубина поддерживаемых функций</a:t>
            </a:r>
          </a:p>
          <a:p>
            <a:pPr lvl="2"/>
            <a:r>
              <a:rPr lang="ru-RU" dirty="0" smtClean="0"/>
              <a:t>Допустимость модификаций исходной конфигурации</a:t>
            </a:r>
          </a:p>
          <a:p>
            <a:pPr lvl="2"/>
            <a:r>
              <a:rPr lang="ru-RU" u="sng" dirty="0" smtClean="0"/>
              <a:t>Степень автоматизации бизнес-процессов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800" dirty="0" smtClean="0"/>
              <a:t>(поддержка функций управления задачами пользователей по</a:t>
            </a:r>
            <a:br>
              <a:rPr lang="ru-RU" sz="1800" dirty="0" smtClean="0"/>
            </a:br>
            <a:r>
              <a:rPr lang="ru-RU" sz="1800" dirty="0" smtClean="0"/>
              <a:t>обработке данных в точках маршрутов фин., мат. и инф. потоков)</a:t>
            </a:r>
          </a:p>
          <a:p>
            <a:r>
              <a:rPr lang="ru-RU" sz="2800" dirty="0" smtClean="0"/>
              <a:t>По объектам организационной структуры</a:t>
            </a:r>
          </a:p>
          <a:p>
            <a:pPr lvl="1"/>
            <a:r>
              <a:rPr lang="ru-RU" sz="2200" dirty="0" smtClean="0"/>
              <a:t>например, пилотный проект в одной</a:t>
            </a:r>
            <a:br>
              <a:rPr lang="ru-RU" sz="2200" dirty="0" smtClean="0"/>
            </a:br>
            <a:r>
              <a:rPr lang="ru-RU" sz="2200" dirty="0" smtClean="0"/>
              <a:t>из организаций компании</a:t>
            </a:r>
          </a:p>
        </p:txBody>
      </p:sp>
    </p:spTree>
    <p:extLst>
      <p:ext uri="{BB962C8B-B14F-4D97-AF65-F5344CB8AC3E}">
        <p14:creationId xmlns:p14="http://schemas.microsoft.com/office/powerpoint/2010/main" val="336057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1"/>
            <a:ext cx="8229600" cy="720080"/>
          </a:xfrm>
        </p:spPr>
        <p:txBody>
          <a:bodyPr>
            <a:noAutofit/>
          </a:bodyPr>
          <a:lstStyle/>
          <a:p>
            <a:r>
              <a:rPr lang="ru-RU" sz="2600" dirty="0"/>
              <a:t>Наиболее распространенные варианты автоматизации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000" dirty="0">
                <a:solidFill>
                  <a:srgbClr val="00B0F0"/>
                </a:solidFill>
              </a:rPr>
              <a:t>(или для </a:t>
            </a:r>
            <a:r>
              <a:rPr lang="ru-RU" sz="2000" dirty="0" smtClean="0">
                <a:solidFill>
                  <a:srgbClr val="00B0F0"/>
                </a:solidFill>
              </a:rPr>
              <a:t>чего в начале </a:t>
            </a:r>
            <a:r>
              <a:rPr lang="ru-RU" sz="2000" dirty="0">
                <a:solidFill>
                  <a:srgbClr val="00B0F0"/>
                </a:solidFill>
              </a:rPr>
              <a:t>потребовалось </a:t>
            </a:r>
            <a:r>
              <a:rPr lang="ru-RU" sz="2000" dirty="0" smtClean="0">
                <a:solidFill>
                  <a:srgbClr val="00B0F0"/>
                </a:solidFill>
              </a:rPr>
              <a:t>внедрение)</a:t>
            </a:r>
            <a:endParaRPr lang="ru-RU" sz="2400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5"/>
            <a:ext cx="8229600" cy="4281339"/>
          </a:xfrm>
        </p:spPr>
        <p:txBody>
          <a:bodyPr>
            <a:noAutofit/>
          </a:bodyPr>
          <a:lstStyle/>
          <a:p>
            <a:r>
              <a:rPr lang="ru-RU" sz="2400" dirty="0"/>
              <a:t>Бухгалтерский учет и регламентированная отчетность</a:t>
            </a:r>
          </a:p>
          <a:p>
            <a:r>
              <a:rPr lang="ru-RU" sz="2400" dirty="0"/>
              <a:t>Оперативный учет</a:t>
            </a:r>
          </a:p>
          <a:p>
            <a:r>
              <a:rPr lang="ru-RU" sz="2400" dirty="0"/>
              <a:t>Казначейство и финансовое планирование</a:t>
            </a:r>
          </a:p>
          <a:p>
            <a:r>
              <a:rPr lang="ru-RU" sz="2400" dirty="0"/>
              <a:t>Управленческий учет (консолидация, МСФО)</a:t>
            </a:r>
          </a:p>
          <a:p>
            <a:r>
              <a:rPr lang="ru-RU" sz="2400" dirty="0"/>
              <a:t>Другие функциональные участки</a:t>
            </a:r>
            <a:br>
              <a:rPr lang="ru-RU" sz="2400" dirty="0"/>
            </a:br>
            <a:r>
              <a:rPr lang="ru-RU" sz="2000" dirty="0"/>
              <a:t>(документооборот, кадры, PDM, цеховое планирование и т.п.)</a:t>
            </a:r>
            <a:endParaRPr lang="ru-RU" sz="2400" dirty="0"/>
          </a:p>
          <a:p>
            <a:r>
              <a:rPr lang="ru-RU" sz="2400" dirty="0"/>
              <a:t>Автоматизация бизнес-процессов</a:t>
            </a:r>
          </a:p>
          <a:p>
            <a:r>
              <a:rPr lang="ru-RU" sz="2400" dirty="0"/>
              <a:t>Внедрение ERP-системы</a:t>
            </a:r>
          </a:p>
        </p:txBody>
      </p:sp>
    </p:spTree>
    <p:extLst>
      <p:ext uri="{BB962C8B-B14F-4D97-AF65-F5344CB8AC3E}">
        <p14:creationId xmlns:p14="http://schemas.microsoft.com/office/powerpoint/2010/main" val="195558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Этапы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Инициирование проекта</a:t>
            </a:r>
          </a:p>
          <a:p>
            <a:r>
              <a:rPr lang="ru-RU" sz="2000" dirty="0" smtClean="0"/>
              <a:t>Согласование и уточнение границ</a:t>
            </a:r>
          </a:p>
          <a:p>
            <a:r>
              <a:rPr lang="ru-RU" sz="2000" dirty="0" smtClean="0"/>
              <a:t>Разработка функциональной модели </a:t>
            </a:r>
            <a:r>
              <a:rPr lang="ru-RU" sz="1600" dirty="0" smtClean="0"/>
              <a:t>(«</a:t>
            </a:r>
            <a:r>
              <a:rPr lang="en-US" sz="1600" dirty="0" smtClean="0"/>
              <a:t>To be</a:t>
            </a:r>
            <a:r>
              <a:rPr lang="ru-RU" sz="1600" dirty="0" smtClean="0"/>
              <a:t>»)</a:t>
            </a:r>
            <a:endParaRPr lang="ru-RU" sz="2000" dirty="0" smtClean="0"/>
          </a:p>
          <a:p>
            <a:r>
              <a:rPr lang="ru-RU" sz="2000" dirty="0" smtClean="0"/>
              <a:t>Конфигурирование системы</a:t>
            </a:r>
          </a:p>
          <a:p>
            <a:r>
              <a:rPr lang="ru-RU" sz="2000" dirty="0"/>
              <a:t>Тестовая </a:t>
            </a:r>
            <a:r>
              <a:rPr lang="ru-RU" sz="2000" dirty="0" smtClean="0"/>
              <a:t>эксплуатация</a:t>
            </a:r>
          </a:p>
          <a:p>
            <a:pPr lvl="1"/>
            <a:r>
              <a:rPr lang="ru-RU" sz="1600" dirty="0" smtClean="0"/>
              <a:t>начальное </a:t>
            </a:r>
            <a:r>
              <a:rPr lang="ru-RU" sz="1600" dirty="0"/>
              <a:t>заполнение базы данных (</a:t>
            </a:r>
            <a:r>
              <a:rPr lang="ru-RU" sz="1600" dirty="0" smtClean="0"/>
              <a:t>предварительное)</a:t>
            </a:r>
          </a:p>
          <a:p>
            <a:pPr lvl="1"/>
            <a:r>
              <a:rPr lang="ru-RU" sz="1600" dirty="0" smtClean="0"/>
              <a:t>комплексный </a:t>
            </a:r>
            <a:r>
              <a:rPr lang="ru-RU" sz="1600" dirty="0"/>
              <a:t>тренинг </a:t>
            </a:r>
            <a:r>
              <a:rPr lang="ru-RU" sz="1600" dirty="0" smtClean="0"/>
              <a:t>рабочей группы пользователей</a:t>
            </a:r>
            <a:endParaRPr lang="ru-RU" sz="1800" dirty="0"/>
          </a:p>
          <a:p>
            <a:r>
              <a:rPr lang="ru-RU" sz="2000" dirty="0" smtClean="0"/>
              <a:t>Ввод системы в промышленную эксплуатацию</a:t>
            </a:r>
          </a:p>
          <a:p>
            <a:pPr lvl="1"/>
            <a:r>
              <a:rPr lang="ru-RU" sz="1600" dirty="0" smtClean="0"/>
              <a:t>комплексное обучение пользователей</a:t>
            </a:r>
          </a:p>
          <a:p>
            <a:pPr lvl="1"/>
            <a:r>
              <a:rPr lang="ru-RU" sz="1600" dirty="0" smtClean="0"/>
              <a:t>начальное </a:t>
            </a:r>
            <a:r>
              <a:rPr lang="ru-RU" sz="1600" dirty="0"/>
              <a:t>заполнение </a:t>
            </a:r>
            <a:r>
              <a:rPr lang="ru-RU" sz="1600" dirty="0" smtClean="0"/>
              <a:t>рабочей базы данных</a:t>
            </a:r>
          </a:p>
          <a:p>
            <a:pPr lvl="1"/>
            <a:r>
              <a:rPr lang="ru-RU" sz="1600" dirty="0" smtClean="0"/>
              <a:t>сопровождение в начальный период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76910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Варианты организации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67941"/>
            <a:ext cx="8229600" cy="4425355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По степени участия стороннего Исполнителя</a:t>
            </a:r>
          </a:p>
          <a:p>
            <a:pPr lvl="1"/>
            <a:r>
              <a:rPr lang="ru-RU" dirty="0" smtClean="0"/>
              <a:t>Полное проектное внедрение (</a:t>
            </a:r>
            <a:r>
              <a:rPr lang="en-US" dirty="0" smtClean="0">
                <a:solidFill>
                  <a:srgbClr val="FF0000"/>
                </a:solidFill>
              </a:rPr>
              <a:t>max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внеш. ресурсов)</a:t>
            </a:r>
            <a:endParaRPr lang="ru-RU" dirty="0" smtClean="0">
              <a:solidFill>
                <a:srgbClr val="FF0000"/>
              </a:solidFill>
            </a:endParaRPr>
          </a:p>
          <a:p>
            <a:pPr lvl="1"/>
            <a:r>
              <a:rPr lang="ru-RU" dirty="0" smtClean="0"/>
              <a:t>Сбалансированное внедрение</a:t>
            </a:r>
          </a:p>
          <a:p>
            <a:pPr lvl="1"/>
            <a:r>
              <a:rPr lang="ru-RU" dirty="0" smtClean="0"/>
              <a:t>Консультационное внедрение (</a:t>
            </a:r>
            <a:r>
              <a:rPr lang="en-US" dirty="0" smtClean="0">
                <a:solidFill>
                  <a:srgbClr val="FF0000"/>
                </a:solidFill>
              </a:rPr>
              <a:t>min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/>
              <a:t>внеш. ресурсов</a:t>
            </a:r>
            <a:r>
              <a:rPr lang="ru-RU" dirty="0" smtClean="0"/>
              <a:t>)</a:t>
            </a:r>
            <a:br>
              <a:rPr lang="ru-RU" dirty="0" smtClean="0"/>
            </a:b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По степени управления проектом</a:t>
            </a:r>
          </a:p>
          <a:p>
            <a:pPr lvl="1"/>
            <a:r>
              <a:rPr lang="ru-RU" dirty="0" smtClean="0"/>
              <a:t>Под ключ </a:t>
            </a:r>
            <a:r>
              <a:rPr lang="en-US" sz="2000" dirty="0" smtClean="0"/>
              <a:t>(</a:t>
            </a:r>
            <a:r>
              <a:rPr lang="ru-RU" sz="2000" dirty="0" smtClean="0"/>
              <a:t>полное управление Исполнителем)</a:t>
            </a:r>
            <a:endParaRPr lang="ru-RU" dirty="0" smtClean="0"/>
          </a:p>
          <a:p>
            <a:pPr lvl="1"/>
            <a:r>
              <a:rPr lang="ru-RU" dirty="0" smtClean="0"/>
              <a:t>Традиционный вариант </a:t>
            </a:r>
            <a:r>
              <a:rPr lang="ru-RU" sz="2000" dirty="0" smtClean="0"/>
              <a:t>(совместное управление)</a:t>
            </a:r>
            <a:endParaRPr lang="ru-RU" dirty="0" smtClean="0"/>
          </a:p>
          <a:p>
            <a:pPr lvl="1"/>
            <a:r>
              <a:rPr lang="ru-RU" dirty="0" smtClean="0"/>
              <a:t>Ресурсный центр </a:t>
            </a:r>
            <a:r>
              <a:rPr lang="en-US" sz="2000" dirty="0" smtClean="0"/>
              <a:t>(</a:t>
            </a:r>
            <a:r>
              <a:rPr lang="ru-RU" sz="2000" dirty="0" smtClean="0"/>
              <a:t>предоставление специалистов)</a:t>
            </a:r>
            <a:br>
              <a:rPr lang="ru-RU" sz="2000" dirty="0" smtClean="0"/>
            </a:br>
            <a:endParaRPr lang="ru-RU" sz="2000" dirty="0" smtClean="0"/>
          </a:p>
          <a:p>
            <a:r>
              <a:rPr lang="ru-RU" dirty="0" smtClean="0"/>
              <a:t>По технологическим особенностям обеспечения работы участников проектной команды</a:t>
            </a:r>
          </a:p>
          <a:p>
            <a:pPr lvl="1"/>
            <a:r>
              <a:rPr lang="ru-RU" sz="2600" dirty="0" smtClean="0"/>
              <a:t>С организацией территориально распределенных рабочих мест</a:t>
            </a:r>
            <a:endParaRPr lang="ru-RU" sz="2300" dirty="0" smtClean="0"/>
          </a:p>
          <a:p>
            <a:pPr lvl="1"/>
            <a:r>
              <a:rPr lang="ru-RU" sz="2300" dirty="0" smtClean="0"/>
              <a:t>…</a:t>
            </a:r>
          </a:p>
          <a:p>
            <a:pPr marL="250733" lvl="1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15444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683568" y="4907259"/>
            <a:ext cx="7056784" cy="1152128"/>
          </a:xfrm>
          <a:prstGeom prst="roundRect">
            <a:avLst/>
          </a:prstGeom>
          <a:solidFill>
            <a:srgbClr val="C00000">
              <a:alpha val="2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966" tIns="42982" rIns="85966" bIns="42982"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83568" y="3378199"/>
            <a:ext cx="7056784" cy="1478259"/>
          </a:xfrm>
          <a:prstGeom prst="roundRect">
            <a:avLst/>
          </a:prstGeom>
          <a:solidFill>
            <a:schemeClr val="accent1">
              <a:lumMod val="40000"/>
              <a:lumOff val="6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966" tIns="42982" rIns="85966" bIns="42982"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3568" y="1810915"/>
            <a:ext cx="7056784" cy="1512169"/>
          </a:xfrm>
          <a:prstGeom prst="roundRect">
            <a:avLst/>
          </a:prstGeom>
          <a:solidFill>
            <a:srgbClr val="33CC33">
              <a:alpha val="20000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966" tIns="42982" rIns="85966" bIns="42982"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908721"/>
            <a:ext cx="8229600" cy="720080"/>
          </a:xfrm>
        </p:spPr>
        <p:txBody>
          <a:bodyPr>
            <a:noAutofit/>
          </a:bodyPr>
          <a:lstStyle/>
          <a:p>
            <a:pPr algn="l"/>
            <a:r>
              <a:rPr lang="ru-RU" sz="3000" dirty="0"/>
              <a:t>Особенности внедрения на крупных производственных предприятиях</a:t>
            </a:r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08512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pPr lvl="1">
              <a:spcBef>
                <a:spcPts val="1128"/>
              </a:spcBef>
            </a:pPr>
            <a:r>
              <a:rPr lang="ru-RU" b="1" dirty="0" smtClean="0"/>
              <a:t>Модель функционирования системы</a:t>
            </a:r>
          </a:p>
          <a:p>
            <a:pPr lvl="2"/>
            <a:endParaRPr lang="ru-RU" dirty="0" smtClean="0">
              <a:solidFill>
                <a:srgbClr val="002060"/>
              </a:solidFill>
            </a:endParaRPr>
          </a:p>
          <a:p>
            <a:pPr lvl="2"/>
            <a:endParaRPr lang="ru-RU" dirty="0" smtClean="0">
              <a:solidFill>
                <a:srgbClr val="002060"/>
              </a:solidFill>
            </a:endParaRPr>
          </a:p>
          <a:p>
            <a:pPr lvl="3"/>
            <a:endParaRPr lang="ru-RU" sz="2100" dirty="0" smtClean="0"/>
          </a:p>
          <a:p>
            <a:pPr lvl="3"/>
            <a:endParaRPr lang="ru-RU" sz="2100" dirty="0" smtClean="0"/>
          </a:p>
          <a:p>
            <a:pPr lvl="1">
              <a:spcBef>
                <a:spcPts val="1692"/>
              </a:spcBef>
            </a:pPr>
            <a:r>
              <a:rPr lang="ru-RU" b="1" dirty="0" smtClean="0"/>
              <a:t>Программное </a:t>
            </a:r>
            <a:r>
              <a:rPr lang="ru-RU" b="1" dirty="0"/>
              <a:t>обеспечение </a:t>
            </a:r>
            <a:r>
              <a:rPr lang="ru-RU" b="1" dirty="0" smtClean="0"/>
              <a:t>с требуемой функциональностью</a:t>
            </a:r>
            <a:r>
              <a:rPr lang="ru-RU" dirty="0" smtClean="0"/>
              <a:t> </a:t>
            </a:r>
          </a:p>
          <a:p>
            <a:pPr lvl="2"/>
            <a:endParaRPr lang="ru-RU" dirty="0" smtClean="0">
              <a:solidFill>
                <a:srgbClr val="002060"/>
              </a:solidFill>
            </a:endParaRPr>
          </a:p>
          <a:p>
            <a:pPr lvl="3"/>
            <a:endParaRPr lang="ru-RU" dirty="0" smtClean="0">
              <a:solidFill>
                <a:srgbClr val="002060"/>
              </a:solidFill>
            </a:endParaRPr>
          </a:p>
          <a:p>
            <a:pPr lvl="4"/>
            <a:endParaRPr lang="ru-RU" dirty="0" smtClean="0">
              <a:solidFill>
                <a:srgbClr val="002060"/>
              </a:solidFill>
            </a:endParaRPr>
          </a:p>
          <a:p>
            <a:pPr lvl="4"/>
            <a:endParaRPr lang="ru-RU" dirty="0" smtClean="0">
              <a:solidFill>
                <a:srgbClr val="002060"/>
              </a:solidFill>
            </a:endParaRPr>
          </a:p>
          <a:p>
            <a:pPr lvl="1">
              <a:spcBef>
                <a:spcPts val="1692"/>
              </a:spcBef>
            </a:pPr>
            <a:r>
              <a:rPr lang="ru-RU" b="1" dirty="0" smtClean="0"/>
              <a:t>Начальное заполнение баз данных</a:t>
            </a:r>
          </a:p>
          <a:p>
            <a:pPr lvl="2">
              <a:spcBef>
                <a:spcPts val="564"/>
              </a:spcBef>
            </a:pPr>
            <a:endParaRPr lang="ru-RU" dirty="0" smtClean="0">
              <a:solidFill>
                <a:srgbClr val="002060"/>
              </a:solidFill>
            </a:endParaRPr>
          </a:p>
          <a:p>
            <a:pPr lvl="2">
              <a:spcBef>
                <a:spcPts val="564"/>
              </a:spcBef>
            </a:pPr>
            <a:endParaRPr lang="ru-RU" dirty="0" smtClean="0">
              <a:solidFill>
                <a:srgbClr val="002060"/>
              </a:solidFill>
            </a:endParaRPr>
          </a:p>
          <a:p>
            <a:pPr marL="507435" lvl="2" indent="0">
              <a:spcBef>
                <a:spcPts val="564"/>
              </a:spcBef>
              <a:buNone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7672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1782</TotalTime>
  <Words>1441</Words>
  <Application>Microsoft Office PowerPoint</Application>
  <PresentationFormat>Экран (4:3)</PresentationFormat>
  <Paragraphs>325</Paragraphs>
  <Slides>45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Тема Office</vt:lpstr>
      <vt:lpstr>Совмещение целей проекта внедрения КИС с целями бизнеса   Особенности автоматизации бизнес-процессов на крупных производственных предприятиях</vt:lpstr>
      <vt:lpstr>Вместо эпиграфа (или о чем пойдет речь)</vt:lpstr>
      <vt:lpstr>Содержание</vt:lpstr>
      <vt:lpstr>Технологии внедрения</vt:lpstr>
      <vt:lpstr>Фазы (очереди) проекта</vt:lpstr>
      <vt:lpstr>Наиболее распространенные варианты автоматизации (или для чего в начале потребовалось внедрение)</vt:lpstr>
      <vt:lpstr>Этапы проекта</vt:lpstr>
      <vt:lpstr>Варианты организации проекта</vt:lpstr>
      <vt:lpstr>Особенности внедрения на крупных производственных предприятиях</vt:lpstr>
      <vt:lpstr>Особенности внедрения на крупных производственных предприятиях</vt:lpstr>
      <vt:lpstr>Особенности внедрения на крупных производственных предприятиях</vt:lpstr>
      <vt:lpstr>Формула качества проекта</vt:lpstr>
      <vt:lpstr>Увеличение прибыли, как цель бизнеса</vt:lpstr>
      <vt:lpstr>Как внедрение КИС  может помочь владельцам бизнеса увеличить прибыль?</vt:lpstr>
      <vt:lpstr>Эффекты в результате внедрения ERP-системы</vt:lpstr>
      <vt:lpstr>Начальные эффекты внедрения ERP-системы</vt:lpstr>
      <vt:lpstr>Дальнейшие эффекты внедрения ERP-системы</vt:lpstr>
      <vt:lpstr>Эффекты внедрения отдельных блоков ERP-системы</vt:lpstr>
      <vt:lpstr>Потенциальные эффекты внедрения ERP-системы</vt:lpstr>
      <vt:lpstr>Потенциальные эффекты внедрения ERP-системы</vt:lpstr>
      <vt:lpstr>Источники увеличения прибыли</vt:lpstr>
      <vt:lpstr>Результаты обследования более двухсот компаний после внедрения системы, поддерживающей MRP II</vt:lpstr>
      <vt:lpstr>Рост конкурентных преимуществ и экономический эффект, как результат внедрения комплексной ИС</vt:lpstr>
      <vt:lpstr>Пример реализованного проекта.  Исходная ситуация и улучшения в результате</vt:lpstr>
      <vt:lpstr>О заказчике</vt:lpstr>
      <vt:lpstr>Исходная ситуация</vt:lpstr>
      <vt:lpstr>Состав используемого ПО (БД)</vt:lpstr>
      <vt:lpstr>Презентация PowerPoint</vt:lpstr>
      <vt:lpstr>Регулярный перенос изменений КД и ТД в учетную систему (PDM -&gt; УПП)</vt:lpstr>
      <vt:lpstr>Управление запасами. Было</vt:lpstr>
      <vt:lpstr>Управление запасами. Стало</vt:lpstr>
      <vt:lpstr>Что есть на складе?</vt:lpstr>
      <vt:lpstr>Производство</vt:lpstr>
      <vt:lpstr>Производство</vt:lpstr>
      <vt:lpstr>Реальная себестоимость</vt:lpstr>
      <vt:lpstr>Плановая себестоимость</vt:lpstr>
      <vt:lpstr>Плановая себестоимость</vt:lpstr>
      <vt:lpstr>Клиентский сервис через Web</vt:lpstr>
      <vt:lpstr>Клиентский сервис через Web</vt:lpstr>
      <vt:lpstr>Клиентский сервис через Web</vt:lpstr>
      <vt:lpstr>Ключевые показатели через Web</vt:lpstr>
      <vt:lpstr>Быстродействие системы</vt:lpstr>
      <vt:lpstr>Появившиеся плюсы для  бизнеса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Bregadze M.</dc:creator>
  <cp:lastModifiedBy>Брегадзе</cp:lastModifiedBy>
  <cp:revision>131</cp:revision>
  <dcterms:created xsi:type="dcterms:W3CDTF">2012-10-03T14:42:20Z</dcterms:created>
  <dcterms:modified xsi:type="dcterms:W3CDTF">2012-11-14T17:03:45Z</dcterms:modified>
</cp:coreProperties>
</file>